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1"/>
  </p:notesMasterIdLst>
  <p:sldIdLst>
    <p:sldId id="275" r:id="rId2"/>
    <p:sldId id="256" r:id="rId3"/>
    <p:sldId id="272" r:id="rId4"/>
    <p:sldId id="271" r:id="rId5"/>
    <p:sldId id="258" r:id="rId6"/>
    <p:sldId id="273" r:id="rId7"/>
    <p:sldId id="274" r:id="rId8"/>
    <p:sldId id="278" r:id="rId9"/>
    <p:sldId id="259" r:id="rId10"/>
    <p:sldId id="260" r:id="rId11"/>
    <p:sldId id="261" r:id="rId12"/>
    <p:sldId id="277" r:id="rId13"/>
    <p:sldId id="276" r:id="rId14"/>
    <p:sldId id="263" r:id="rId15"/>
    <p:sldId id="262" r:id="rId16"/>
    <p:sldId id="264" r:id="rId17"/>
    <p:sldId id="265" r:id="rId18"/>
    <p:sldId id="266" r:id="rId19"/>
    <p:sldId id="267" r:id="rId20"/>
  </p:sldIdLst>
  <p:sldSz cx="9144000" cy="6858000" type="screen4x3"/>
  <p:notesSz cx="9144000" cy="6858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615" autoAdjust="0"/>
    <p:restoredTop sz="85958" autoAdjust="0"/>
  </p:normalViewPr>
  <p:slideViewPr>
    <p:cSldViewPr>
      <p:cViewPr varScale="1">
        <p:scale>
          <a:sx n="93" d="100"/>
          <a:sy n="93" d="100"/>
        </p:scale>
        <p:origin x="-234" y="-108"/>
      </p:cViewPr>
      <p:guideLst>
        <p:guide orient="horz" pos="2160"/>
        <p:guide pos="2880"/>
      </p:guideLst>
    </p:cSldViewPr>
  </p:slideViewPr>
  <p:outlineViewPr>
    <p:cViewPr>
      <p:scale>
        <a:sx n="33" d="100"/>
        <a:sy n="33" d="100"/>
      </p:scale>
      <p:origin x="0" y="5058"/>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678BD92-24C6-4115-881A-C5373AAF77EC}" type="doc">
      <dgm:prSet loTypeId="urn:microsoft.com/office/officeart/2005/8/layout/process1" loCatId="process" qsTypeId="urn:microsoft.com/office/officeart/2005/8/quickstyle/simple1" qsCatId="simple" csTypeId="urn:microsoft.com/office/officeart/2005/8/colors/accent1_2" csCatId="accent1" phldr="1"/>
      <dgm:spPr/>
    </dgm:pt>
    <dgm:pt modelId="{69DB7593-665C-4137-93CC-5EC7AEAB3C57}">
      <dgm:prSet phldrT="[Text]" custT="1">
        <dgm:style>
          <a:lnRef idx="2">
            <a:schemeClr val="accent6"/>
          </a:lnRef>
          <a:fillRef idx="1">
            <a:schemeClr val="lt1"/>
          </a:fillRef>
          <a:effectRef idx="0">
            <a:schemeClr val="accent6"/>
          </a:effectRef>
          <a:fontRef idx="minor">
            <a:schemeClr val="dk1"/>
          </a:fontRef>
        </dgm:style>
      </dgm:prSet>
      <dgm:spPr/>
      <dgm:t>
        <a:bodyPr>
          <a:scene3d>
            <a:camera prst="orthographicFront"/>
            <a:lightRig rig="balanced" dir="t">
              <a:rot lat="0" lon="0" rev="2100000"/>
            </a:lightRig>
          </a:scene3d>
          <a:sp3d extrusionH="57150" prstMaterial="metal">
            <a:bevelT w="38100" h="25400"/>
            <a:contourClr>
              <a:schemeClr val="bg2"/>
            </a:contourClr>
          </a:sp3d>
        </a:bodyPr>
        <a:lstStyle/>
        <a:p>
          <a:r>
            <a:rPr lang="zh-CN" altLang="en-US" sz="1600" b="1" cap="none" spc="0" dirty="0" smtClean="0">
              <a:ln w="50800"/>
              <a:solidFill>
                <a:schemeClr val="bg1">
                  <a:shade val="50000"/>
                </a:schemeClr>
              </a:solidFill>
              <a:effectLst/>
            </a:rPr>
            <a:t>直接人工、制造费用平时的发生、计量、确认</a:t>
          </a:r>
          <a:endParaRPr lang="zh-CN" altLang="en-US" sz="1600" b="1" cap="none" spc="0" dirty="0">
            <a:ln w="50800"/>
            <a:solidFill>
              <a:schemeClr val="bg1">
                <a:shade val="50000"/>
              </a:schemeClr>
            </a:solidFill>
            <a:effectLst/>
          </a:endParaRPr>
        </a:p>
      </dgm:t>
    </dgm:pt>
    <dgm:pt modelId="{06C364BD-D557-4BCA-81A7-2394E6E23AE6}" type="parTrans" cxnId="{E33EC0E9-AC5F-4499-AA41-1C8D666B0D0A}">
      <dgm:prSet/>
      <dgm:spPr/>
      <dgm:t>
        <a:bodyPr>
          <a:scene3d>
            <a:camera prst="orthographicFront"/>
            <a:lightRig rig="balanced" dir="t">
              <a:rot lat="0" lon="0" rev="2100000"/>
            </a:lightRig>
          </a:scene3d>
          <a:sp3d extrusionH="57150" prstMaterial="metal">
            <a:bevelT w="38100" h="25400"/>
            <a:contourClr>
              <a:schemeClr val="bg2"/>
            </a:contourClr>
          </a:sp3d>
        </a:bodyPr>
        <a:lstStyle/>
        <a:p>
          <a:endParaRPr lang="zh-CN" altLang="en-US" sz="1600" b="1" cap="none" spc="0">
            <a:ln w="50800"/>
            <a:solidFill>
              <a:schemeClr val="bg1">
                <a:shade val="50000"/>
              </a:schemeClr>
            </a:solidFill>
            <a:effectLst/>
          </a:endParaRPr>
        </a:p>
      </dgm:t>
    </dgm:pt>
    <dgm:pt modelId="{F0F04C59-C3CC-417F-8C98-EF4290C97A79}" type="sibTrans" cxnId="{E33EC0E9-AC5F-4499-AA41-1C8D666B0D0A}">
      <dgm:prSet custT="1"/>
      <dgm:spPr/>
      <dgm:t>
        <a:bodyPr>
          <a:scene3d>
            <a:camera prst="orthographicFront"/>
            <a:lightRig rig="balanced" dir="t">
              <a:rot lat="0" lon="0" rev="2100000"/>
            </a:lightRig>
          </a:scene3d>
          <a:sp3d extrusionH="57150" prstMaterial="metal">
            <a:bevelT w="38100" h="25400"/>
            <a:contourClr>
              <a:schemeClr val="bg2"/>
            </a:contourClr>
          </a:sp3d>
        </a:bodyPr>
        <a:lstStyle/>
        <a:p>
          <a:r>
            <a:rPr lang="zh-CN" altLang="en-US" sz="1600" b="1" cap="none" spc="0" dirty="0" smtClean="0">
              <a:ln w="50800"/>
              <a:solidFill>
                <a:schemeClr val="bg1">
                  <a:shade val="50000"/>
                </a:schemeClr>
              </a:solidFill>
              <a:effectLst/>
            </a:rPr>
            <a:t>归集</a:t>
          </a:r>
          <a:endParaRPr lang="zh-CN" altLang="en-US" sz="1600" b="1" cap="none" spc="0" dirty="0">
            <a:ln w="50800"/>
            <a:solidFill>
              <a:schemeClr val="bg1">
                <a:shade val="50000"/>
              </a:schemeClr>
            </a:solidFill>
            <a:effectLst/>
          </a:endParaRPr>
        </a:p>
      </dgm:t>
    </dgm:pt>
    <dgm:pt modelId="{7EAB8450-0DBF-447C-834C-9450D3E00A1B}">
      <dgm:prSet phldrT="[Text]" custT="1">
        <dgm:style>
          <a:lnRef idx="2">
            <a:schemeClr val="accent2"/>
          </a:lnRef>
          <a:fillRef idx="1">
            <a:schemeClr val="lt1"/>
          </a:fillRef>
          <a:effectRef idx="0">
            <a:schemeClr val="accent2"/>
          </a:effectRef>
          <a:fontRef idx="minor">
            <a:schemeClr val="dk1"/>
          </a:fontRef>
        </dgm:style>
      </dgm:prSet>
      <dgm:spPr/>
      <dgm:t>
        <a:bodyPr>
          <a:scene3d>
            <a:camera prst="orthographicFront"/>
            <a:lightRig rig="balanced" dir="t">
              <a:rot lat="0" lon="0" rev="2100000"/>
            </a:lightRig>
          </a:scene3d>
          <a:sp3d extrusionH="57150" prstMaterial="metal">
            <a:bevelT w="38100" h="25400"/>
            <a:contourClr>
              <a:schemeClr val="bg2"/>
            </a:contourClr>
          </a:sp3d>
        </a:bodyPr>
        <a:lstStyle/>
        <a:p>
          <a:r>
            <a:rPr lang="zh-CN" altLang="en-US" sz="1600" b="1" cap="none" spc="0" dirty="0" smtClean="0">
              <a:ln w="50800"/>
              <a:solidFill>
                <a:schemeClr val="bg1">
                  <a:shade val="50000"/>
                </a:schemeClr>
              </a:solidFill>
              <a:effectLst/>
            </a:rPr>
            <a:t>归集到工作中心，依一定分配标准和该工作中心每一个工单的受益数量再分配</a:t>
          </a:r>
          <a:endParaRPr lang="zh-CN" altLang="en-US" sz="1600" b="1" cap="none" spc="0" dirty="0">
            <a:ln w="50800"/>
            <a:solidFill>
              <a:schemeClr val="bg1">
                <a:shade val="50000"/>
              </a:schemeClr>
            </a:solidFill>
            <a:effectLst/>
          </a:endParaRPr>
        </a:p>
      </dgm:t>
    </dgm:pt>
    <dgm:pt modelId="{BD14956B-3D14-4758-8FBF-77691E4E2FE4}" type="parTrans" cxnId="{17648A26-69BA-47D8-8B2E-0CCBDD5BD32D}">
      <dgm:prSet/>
      <dgm:spPr/>
      <dgm:t>
        <a:bodyPr>
          <a:scene3d>
            <a:camera prst="orthographicFront"/>
            <a:lightRig rig="balanced" dir="t">
              <a:rot lat="0" lon="0" rev="2100000"/>
            </a:lightRig>
          </a:scene3d>
          <a:sp3d extrusionH="57150" prstMaterial="metal">
            <a:bevelT w="38100" h="25400"/>
            <a:contourClr>
              <a:schemeClr val="bg2"/>
            </a:contourClr>
          </a:sp3d>
        </a:bodyPr>
        <a:lstStyle/>
        <a:p>
          <a:endParaRPr lang="zh-CN" altLang="en-US" sz="1600" b="1" cap="none" spc="0">
            <a:ln w="50800"/>
            <a:solidFill>
              <a:schemeClr val="bg1">
                <a:shade val="50000"/>
              </a:schemeClr>
            </a:solidFill>
            <a:effectLst/>
          </a:endParaRPr>
        </a:p>
      </dgm:t>
    </dgm:pt>
    <dgm:pt modelId="{F728DF8B-C399-4245-9690-19AC8A1D1C57}" type="sibTrans" cxnId="{17648A26-69BA-47D8-8B2E-0CCBDD5BD32D}">
      <dgm:prSet custT="1"/>
      <dgm:spPr/>
      <dgm:t>
        <a:bodyPr>
          <a:scene3d>
            <a:camera prst="orthographicFront"/>
            <a:lightRig rig="balanced" dir="t">
              <a:rot lat="0" lon="0" rev="2100000"/>
            </a:lightRig>
          </a:scene3d>
          <a:sp3d extrusionH="57150" prstMaterial="metal">
            <a:bevelT w="38100" h="25400"/>
            <a:contourClr>
              <a:schemeClr val="bg2"/>
            </a:contourClr>
          </a:sp3d>
        </a:bodyPr>
        <a:lstStyle/>
        <a:p>
          <a:r>
            <a:rPr lang="zh-CN" altLang="en-US" sz="1600" b="1" cap="none" spc="0" dirty="0" smtClean="0">
              <a:ln w="50800"/>
              <a:solidFill>
                <a:schemeClr val="bg1">
                  <a:shade val="50000"/>
                </a:schemeClr>
              </a:solidFill>
              <a:effectLst/>
            </a:rPr>
            <a:t>分配</a:t>
          </a:r>
          <a:endParaRPr lang="zh-CN" altLang="en-US" sz="1600" b="1" cap="none" spc="0" dirty="0">
            <a:ln w="50800"/>
            <a:solidFill>
              <a:schemeClr val="bg1">
                <a:shade val="50000"/>
              </a:schemeClr>
            </a:solidFill>
            <a:effectLst/>
          </a:endParaRPr>
        </a:p>
      </dgm:t>
    </dgm:pt>
    <dgm:pt modelId="{90AE25EB-A3A9-42A9-864D-E6A433F5ACF6}">
      <dgm:prSet phldrT="[Text]" custT="1">
        <dgm:style>
          <a:lnRef idx="2">
            <a:schemeClr val="accent2"/>
          </a:lnRef>
          <a:fillRef idx="1">
            <a:schemeClr val="lt1"/>
          </a:fillRef>
          <a:effectRef idx="0">
            <a:schemeClr val="accent2"/>
          </a:effectRef>
          <a:fontRef idx="minor">
            <a:schemeClr val="dk1"/>
          </a:fontRef>
        </dgm:style>
      </dgm:prSet>
      <dgm:spPr/>
      <dgm:t>
        <a:bodyPr>
          <a:scene3d>
            <a:camera prst="orthographicFront"/>
            <a:lightRig rig="balanced" dir="t">
              <a:rot lat="0" lon="0" rev="2100000"/>
            </a:lightRig>
          </a:scene3d>
          <a:sp3d extrusionH="57150" prstMaterial="metal">
            <a:bevelT w="38100" h="25400"/>
            <a:contourClr>
              <a:schemeClr val="bg2"/>
            </a:contourClr>
          </a:sp3d>
        </a:bodyPr>
        <a:lstStyle/>
        <a:p>
          <a:r>
            <a:rPr lang="zh-CN" altLang="en-US" sz="1600" b="1" cap="none" spc="0" dirty="0" smtClean="0">
              <a:ln w="50800"/>
              <a:solidFill>
                <a:schemeClr val="bg1">
                  <a:shade val="50000"/>
                </a:schemeClr>
              </a:solidFill>
              <a:effectLst/>
            </a:rPr>
            <a:t>根据受益原则，分配到不同的工单</a:t>
          </a:r>
          <a:endParaRPr lang="zh-CN" altLang="en-US" sz="1600" b="1" cap="none" spc="0" dirty="0">
            <a:ln w="50800"/>
            <a:solidFill>
              <a:schemeClr val="bg1">
                <a:shade val="50000"/>
              </a:schemeClr>
            </a:solidFill>
            <a:effectLst/>
          </a:endParaRPr>
        </a:p>
      </dgm:t>
    </dgm:pt>
    <dgm:pt modelId="{CFDD537C-50AD-4248-A398-76AB10FEE9F5}" type="parTrans" cxnId="{D899CC94-D29B-461A-8174-E875B05C2854}">
      <dgm:prSet/>
      <dgm:spPr/>
      <dgm:t>
        <a:bodyPr>
          <a:scene3d>
            <a:camera prst="orthographicFront"/>
            <a:lightRig rig="balanced" dir="t">
              <a:rot lat="0" lon="0" rev="2100000"/>
            </a:lightRig>
          </a:scene3d>
          <a:sp3d extrusionH="57150" prstMaterial="metal">
            <a:bevelT w="38100" h="25400"/>
            <a:contourClr>
              <a:schemeClr val="bg2"/>
            </a:contourClr>
          </a:sp3d>
        </a:bodyPr>
        <a:lstStyle/>
        <a:p>
          <a:endParaRPr lang="zh-CN" altLang="en-US" sz="1600" b="1" cap="none" spc="0">
            <a:ln w="50800"/>
            <a:solidFill>
              <a:schemeClr val="bg1">
                <a:shade val="50000"/>
              </a:schemeClr>
            </a:solidFill>
            <a:effectLst/>
          </a:endParaRPr>
        </a:p>
      </dgm:t>
    </dgm:pt>
    <dgm:pt modelId="{77AC2FED-C012-4079-94A5-C5A8D73BF0A0}" type="sibTrans" cxnId="{D899CC94-D29B-461A-8174-E875B05C2854}">
      <dgm:prSet/>
      <dgm:spPr/>
      <dgm:t>
        <a:bodyPr>
          <a:scene3d>
            <a:camera prst="orthographicFront"/>
            <a:lightRig rig="balanced" dir="t">
              <a:rot lat="0" lon="0" rev="2100000"/>
            </a:lightRig>
          </a:scene3d>
          <a:sp3d extrusionH="57150" prstMaterial="metal">
            <a:bevelT w="38100" h="25400"/>
            <a:contourClr>
              <a:schemeClr val="bg2"/>
            </a:contourClr>
          </a:sp3d>
        </a:bodyPr>
        <a:lstStyle/>
        <a:p>
          <a:endParaRPr lang="zh-CN" altLang="en-US" sz="1600" b="1" cap="none" spc="0">
            <a:ln w="50800"/>
            <a:solidFill>
              <a:schemeClr val="bg1">
                <a:shade val="50000"/>
              </a:schemeClr>
            </a:solidFill>
            <a:effectLst/>
          </a:endParaRPr>
        </a:p>
      </dgm:t>
    </dgm:pt>
    <dgm:pt modelId="{DD9CE3F1-BE3A-4054-A6C2-93CEDEDFFA47}" type="pres">
      <dgm:prSet presAssocID="{3678BD92-24C6-4115-881A-C5373AAF77EC}" presName="Name0" presStyleCnt="0">
        <dgm:presLayoutVars>
          <dgm:dir/>
          <dgm:resizeHandles val="exact"/>
        </dgm:presLayoutVars>
      </dgm:prSet>
      <dgm:spPr/>
    </dgm:pt>
    <dgm:pt modelId="{7B7240F2-F0BA-4048-8B7F-9C48F24CB904}" type="pres">
      <dgm:prSet presAssocID="{69DB7593-665C-4137-93CC-5EC7AEAB3C57}" presName="node" presStyleLbl="node1" presStyleIdx="0" presStyleCnt="3" custScaleX="71742" custScaleY="93115" custLinFactNeighborX="-836" custLinFactNeighborY="-82549">
        <dgm:presLayoutVars>
          <dgm:bulletEnabled val="1"/>
        </dgm:presLayoutVars>
      </dgm:prSet>
      <dgm:spPr>
        <a:prstGeom prst="rect">
          <a:avLst/>
        </a:prstGeom>
      </dgm:spPr>
      <dgm:t>
        <a:bodyPr/>
        <a:lstStyle/>
        <a:p>
          <a:endParaRPr lang="zh-CN" altLang="en-US"/>
        </a:p>
      </dgm:t>
    </dgm:pt>
    <dgm:pt modelId="{5803118E-DE4F-44A2-AE98-86357F692F21}" type="pres">
      <dgm:prSet presAssocID="{F0F04C59-C3CC-417F-8C98-EF4290C97A79}" presName="sibTrans" presStyleLbl="sibTrans2D1" presStyleIdx="0" presStyleCnt="2" custScaleX="161467" custScaleY="143092"/>
      <dgm:spPr/>
      <dgm:t>
        <a:bodyPr/>
        <a:lstStyle/>
        <a:p>
          <a:endParaRPr lang="zh-CN" altLang="en-US"/>
        </a:p>
      </dgm:t>
    </dgm:pt>
    <dgm:pt modelId="{2D7AA8EF-B2A5-47C6-887D-C46E0F72775E}" type="pres">
      <dgm:prSet presAssocID="{F0F04C59-C3CC-417F-8C98-EF4290C97A79}" presName="connectorText" presStyleLbl="sibTrans2D1" presStyleIdx="0" presStyleCnt="2"/>
      <dgm:spPr/>
      <dgm:t>
        <a:bodyPr/>
        <a:lstStyle/>
        <a:p>
          <a:endParaRPr lang="zh-CN" altLang="en-US"/>
        </a:p>
      </dgm:t>
    </dgm:pt>
    <dgm:pt modelId="{9BD00111-E486-4122-822A-DAC9CB3B89B1}" type="pres">
      <dgm:prSet presAssocID="{7EAB8450-0DBF-447C-834C-9450D3E00A1B}" presName="node" presStyleLbl="node1" presStyleIdx="1" presStyleCnt="3" custLinFactNeighborX="12302" custLinFactNeighborY="-87277">
        <dgm:presLayoutVars>
          <dgm:bulletEnabled val="1"/>
        </dgm:presLayoutVars>
      </dgm:prSet>
      <dgm:spPr/>
      <dgm:t>
        <a:bodyPr/>
        <a:lstStyle/>
        <a:p>
          <a:endParaRPr lang="zh-CN" altLang="en-US"/>
        </a:p>
      </dgm:t>
    </dgm:pt>
    <dgm:pt modelId="{A9A1B299-EC74-49A5-8584-7FE0B9254CA3}" type="pres">
      <dgm:prSet presAssocID="{F728DF8B-C399-4245-9690-19AC8A1D1C57}" presName="sibTrans" presStyleLbl="sibTrans2D1" presStyleIdx="1" presStyleCnt="2" custScaleX="149756" custScaleY="132222"/>
      <dgm:spPr/>
      <dgm:t>
        <a:bodyPr/>
        <a:lstStyle/>
        <a:p>
          <a:endParaRPr lang="zh-CN" altLang="en-US"/>
        </a:p>
      </dgm:t>
    </dgm:pt>
    <dgm:pt modelId="{768B1641-E9C4-41C2-AA67-867D026E9571}" type="pres">
      <dgm:prSet presAssocID="{F728DF8B-C399-4245-9690-19AC8A1D1C57}" presName="connectorText" presStyleLbl="sibTrans2D1" presStyleIdx="1" presStyleCnt="2"/>
      <dgm:spPr/>
      <dgm:t>
        <a:bodyPr/>
        <a:lstStyle/>
        <a:p>
          <a:endParaRPr lang="zh-CN" altLang="en-US"/>
        </a:p>
      </dgm:t>
    </dgm:pt>
    <dgm:pt modelId="{906A6687-E6FE-491C-81DA-0F0861512A30}" type="pres">
      <dgm:prSet presAssocID="{90AE25EB-A3A9-42A9-864D-E6A433F5ACF6}" presName="node" presStyleLbl="node1" presStyleIdx="2" presStyleCnt="3" custScaleX="65546" custLinFactNeighborX="-12126" custLinFactNeighborY="-87277">
        <dgm:presLayoutVars>
          <dgm:bulletEnabled val="1"/>
        </dgm:presLayoutVars>
      </dgm:prSet>
      <dgm:spPr/>
      <dgm:t>
        <a:bodyPr/>
        <a:lstStyle/>
        <a:p>
          <a:endParaRPr lang="zh-CN" altLang="en-US"/>
        </a:p>
      </dgm:t>
    </dgm:pt>
  </dgm:ptLst>
  <dgm:cxnLst>
    <dgm:cxn modelId="{7155572A-6CDF-4BFA-BD72-9C3DBF1E2B2B}" type="presOf" srcId="{69DB7593-665C-4137-93CC-5EC7AEAB3C57}" destId="{7B7240F2-F0BA-4048-8B7F-9C48F24CB904}" srcOrd="0" destOrd="0" presId="urn:microsoft.com/office/officeart/2005/8/layout/process1"/>
    <dgm:cxn modelId="{9CCB7F8A-AA56-4021-9C60-C6B3021E8954}" type="presOf" srcId="{F728DF8B-C399-4245-9690-19AC8A1D1C57}" destId="{A9A1B299-EC74-49A5-8584-7FE0B9254CA3}" srcOrd="0" destOrd="0" presId="urn:microsoft.com/office/officeart/2005/8/layout/process1"/>
    <dgm:cxn modelId="{8966436D-D508-4412-AEB6-AF1DF365D22B}" type="presOf" srcId="{3678BD92-24C6-4115-881A-C5373AAF77EC}" destId="{DD9CE3F1-BE3A-4054-A6C2-93CEDEDFFA47}" srcOrd="0" destOrd="0" presId="urn:microsoft.com/office/officeart/2005/8/layout/process1"/>
    <dgm:cxn modelId="{E347E8C8-49DA-4A9B-81C5-4E674C20346C}" type="presOf" srcId="{90AE25EB-A3A9-42A9-864D-E6A433F5ACF6}" destId="{906A6687-E6FE-491C-81DA-0F0861512A30}" srcOrd="0" destOrd="0" presId="urn:microsoft.com/office/officeart/2005/8/layout/process1"/>
    <dgm:cxn modelId="{360109C3-302B-4F85-BB86-470A2B54FBB5}" type="presOf" srcId="{7EAB8450-0DBF-447C-834C-9450D3E00A1B}" destId="{9BD00111-E486-4122-822A-DAC9CB3B89B1}" srcOrd="0" destOrd="0" presId="urn:microsoft.com/office/officeart/2005/8/layout/process1"/>
    <dgm:cxn modelId="{D899CC94-D29B-461A-8174-E875B05C2854}" srcId="{3678BD92-24C6-4115-881A-C5373AAF77EC}" destId="{90AE25EB-A3A9-42A9-864D-E6A433F5ACF6}" srcOrd="2" destOrd="0" parTransId="{CFDD537C-50AD-4248-A398-76AB10FEE9F5}" sibTransId="{77AC2FED-C012-4079-94A5-C5A8D73BF0A0}"/>
    <dgm:cxn modelId="{63782BFB-605F-408C-B855-70F538FFDC5A}" type="presOf" srcId="{F0F04C59-C3CC-417F-8C98-EF4290C97A79}" destId="{5803118E-DE4F-44A2-AE98-86357F692F21}" srcOrd="0" destOrd="0" presId="urn:microsoft.com/office/officeart/2005/8/layout/process1"/>
    <dgm:cxn modelId="{17648A26-69BA-47D8-8B2E-0CCBDD5BD32D}" srcId="{3678BD92-24C6-4115-881A-C5373AAF77EC}" destId="{7EAB8450-0DBF-447C-834C-9450D3E00A1B}" srcOrd="1" destOrd="0" parTransId="{BD14956B-3D14-4758-8FBF-77691E4E2FE4}" sibTransId="{F728DF8B-C399-4245-9690-19AC8A1D1C57}"/>
    <dgm:cxn modelId="{3128152C-31A6-4D9E-93DA-80D252C2B96D}" type="presOf" srcId="{F0F04C59-C3CC-417F-8C98-EF4290C97A79}" destId="{2D7AA8EF-B2A5-47C6-887D-C46E0F72775E}" srcOrd="1" destOrd="0" presId="urn:microsoft.com/office/officeart/2005/8/layout/process1"/>
    <dgm:cxn modelId="{E33EC0E9-AC5F-4499-AA41-1C8D666B0D0A}" srcId="{3678BD92-24C6-4115-881A-C5373AAF77EC}" destId="{69DB7593-665C-4137-93CC-5EC7AEAB3C57}" srcOrd="0" destOrd="0" parTransId="{06C364BD-D557-4BCA-81A7-2394E6E23AE6}" sibTransId="{F0F04C59-C3CC-417F-8C98-EF4290C97A79}"/>
    <dgm:cxn modelId="{EF3C41D9-AD7B-40F1-9D60-5C39DBE5B3F6}" type="presOf" srcId="{F728DF8B-C399-4245-9690-19AC8A1D1C57}" destId="{768B1641-E9C4-41C2-AA67-867D026E9571}" srcOrd="1" destOrd="0" presId="urn:microsoft.com/office/officeart/2005/8/layout/process1"/>
    <dgm:cxn modelId="{ADA9D246-4668-43C9-81ED-8331C7FD13DF}" type="presParOf" srcId="{DD9CE3F1-BE3A-4054-A6C2-93CEDEDFFA47}" destId="{7B7240F2-F0BA-4048-8B7F-9C48F24CB904}" srcOrd="0" destOrd="0" presId="urn:microsoft.com/office/officeart/2005/8/layout/process1"/>
    <dgm:cxn modelId="{39556932-F04E-41E0-AAE7-6CDDF289F400}" type="presParOf" srcId="{DD9CE3F1-BE3A-4054-A6C2-93CEDEDFFA47}" destId="{5803118E-DE4F-44A2-AE98-86357F692F21}" srcOrd="1" destOrd="0" presId="urn:microsoft.com/office/officeart/2005/8/layout/process1"/>
    <dgm:cxn modelId="{3B61EF3F-62BB-4DE4-935C-0E1DD46F1372}" type="presParOf" srcId="{5803118E-DE4F-44A2-AE98-86357F692F21}" destId="{2D7AA8EF-B2A5-47C6-887D-C46E0F72775E}" srcOrd="0" destOrd="0" presId="urn:microsoft.com/office/officeart/2005/8/layout/process1"/>
    <dgm:cxn modelId="{E685830B-C76D-4835-9A41-5440C9C9BA28}" type="presParOf" srcId="{DD9CE3F1-BE3A-4054-A6C2-93CEDEDFFA47}" destId="{9BD00111-E486-4122-822A-DAC9CB3B89B1}" srcOrd="2" destOrd="0" presId="urn:microsoft.com/office/officeart/2005/8/layout/process1"/>
    <dgm:cxn modelId="{F4832505-5099-4001-A38E-4EE7EBA66110}" type="presParOf" srcId="{DD9CE3F1-BE3A-4054-A6C2-93CEDEDFFA47}" destId="{A9A1B299-EC74-49A5-8584-7FE0B9254CA3}" srcOrd="3" destOrd="0" presId="urn:microsoft.com/office/officeart/2005/8/layout/process1"/>
    <dgm:cxn modelId="{A4DB7EF9-F6C2-4464-BEC2-6F1EDAA16558}" type="presParOf" srcId="{A9A1B299-EC74-49A5-8584-7FE0B9254CA3}" destId="{768B1641-E9C4-41C2-AA67-867D026E9571}" srcOrd="0" destOrd="0" presId="urn:microsoft.com/office/officeart/2005/8/layout/process1"/>
    <dgm:cxn modelId="{685C59E9-4524-4FD1-AF4D-6DE21A7F6EA3}" type="presParOf" srcId="{DD9CE3F1-BE3A-4054-A6C2-93CEDEDFFA47}" destId="{906A6687-E6FE-491C-81DA-0F0861512A30}" srcOrd="4" destOrd="0" presId="urn:microsoft.com/office/officeart/2005/8/layout/process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B7240F2-F0BA-4048-8B7F-9C48F24CB904}">
      <dsp:nvSpPr>
        <dsp:cNvPr id="0" name=""/>
        <dsp:cNvSpPr/>
      </dsp:nvSpPr>
      <dsp:spPr>
        <a:xfrm>
          <a:off x="0" y="0"/>
          <a:ext cx="1782591" cy="1388191"/>
        </a:xfrm>
        <a:prstGeom prst="rect">
          <a:avLst/>
        </a:prstGeom>
        <a:solidFill>
          <a:schemeClr val="lt1"/>
        </a:solidFill>
        <a:ln w="25400" cap="flat" cmpd="sng" algn="ctr">
          <a:solidFill>
            <a:schemeClr val="accent6"/>
          </a:solidFill>
          <a:prstDash val="solid"/>
        </a:ln>
        <a:effectLst/>
      </dsp:spPr>
      <dsp:style>
        <a:lnRef idx="2">
          <a:schemeClr val="accent6"/>
        </a:lnRef>
        <a:fillRef idx="1">
          <a:schemeClr val="lt1"/>
        </a:fillRef>
        <a:effectRef idx="0">
          <a:schemeClr val="accent6"/>
        </a:effectRef>
        <a:fontRef idx="minor">
          <a:schemeClr val="dk1"/>
        </a:fontRef>
      </dsp:style>
      <dsp:txBody>
        <a:bodyPr spcFirstLastPara="0" vert="horz" wrap="square" lIns="60960" tIns="60960" rIns="60960" bIns="60960" numCol="1" spcCol="1270" anchor="ctr" anchorCtr="0">
          <a:noAutofit/>
          <a:scene3d>
            <a:camera prst="orthographicFront"/>
            <a:lightRig rig="balanced" dir="t">
              <a:rot lat="0" lon="0" rev="2100000"/>
            </a:lightRig>
          </a:scene3d>
          <a:sp3d extrusionH="57150" prstMaterial="metal">
            <a:bevelT w="38100" h="25400"/>
            <a:contourClr>
              <a:schemeClr val="bg2"/>
            </a:contourClr>
          </a:sp3d>
        </a:bodyPr>
        <a:lstStyle/>
        <a:p>
          <a:pPr lvl="0" algn="ctr" defTabSz="711200">
            <a:lnSpc>
              <a:spcPct val="90000"/>
            </a:lnSpc>
            <a:spcBef>
              <a:spcPct val="0"/>
            </a:spcBef>
            <a:spcAft>
              <a:spcPct val="35000"/>
            </a:spcAft>
          </a:pPr>
          <a:r>
            <a:rPr lang="zh-CN" altLang="en-US" sz="1600" b="1" kern="1200" cap="none" spc="0" dirty="0" smtClean="0">
              <a:ln w="50800"/>
              <a:solidFill>
                <a:schemeClr val="bg1">
                  <a:shade val="50000"/>
                </a:schemeClr>
              </a:solidFill>
              <a:effectLst/>
            </a:rPr>
            <a:t>直接人工、制造费用平时的发生、计量、确认</a:t>
          </a:r>
          <a:endParaRPr lang="zh-CN" altLang="en-US" sz="1600" b="1" kern="1200" cap="none" spc="0" dirty="0">
            <a:ln w="50800"/>
            <a:solidFill>
              <a:schemeClr val="bg1">
                <a:shade val="50000"/>
              </a:schemeClr>
            </a:solidFill>
            <a:effectLst/>
          </a:endParaRPr>
        </a:p>
      </dsp:txBody>
      <dsp:txXfrm>
        <a:off x="0" y="0"/>
        <a:ext cx="1782591" cy="1388191"/>
      </dsp:txXfrm>
    </dsp:sp>
    <dsp:sp modelId="{5803118E-DE4F-44A2-AE98-86357F692F21}">
      <dsp:nvSpPr>
        <dsp:cNvPr id="0" name=""/>
        <dsp:cNvSpPr/>
      </dsp:nvSpPr>
      <dsp:spPr>
        <a:xfrm rot="54923">
          <a:off x="1876475" y="276335"/>
          <a:ext cx="922993" cy="88174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scene3d>
            <a:camera prst="orthographicFront"/>
            <a:lightRig rig="balanced" dir="t">
              <a:rot lat="0" lon="0" rev="2100000"/>
            </a:lightRig>
          </a:scene3d>
          <a:sp3d extrusionH="57150" prstMaterial="metal">
            <a:bevelT w="38100" h="25400"/>
            <a:contourClr>
              <a:schemeClr val="bg2"/>
            </a:contourClr>
          </a:sp3d>
        </a:bodyPr>
        <a:lstStyle/>
        <a:p>
          <a:pPr lvl="0" algn="ctr" defTabSz="711200">
            <a:lnSpc>
              <a:spcPct val="90000"/>
            </a:lnSpc>
            <a:spcBef>
              <a:spcPct val="0"/>
            </a:spcBef>
            <a:spcAft>
              <a:spcPct val="35000"/>
            </a:spcAft>
          </a:pPr>
          <a:r>
            <a:rPr lang="zh-CN" altLang="en-US" sz="1600" b="1" kern="1200" cap="none" spc="0" dirty="0" smtClean="0">
              <a:ln w="50800"/>
              <a:solidFill>
                <a:schemeClr val="bg1">
                  <a:shade val="50000"/>
                </a:schemeClr>
              </a:solidFill>
              <a:effectLst/>
            </a:rPr>
            <a:t>归集</a:t>
          </a:r>
          <a:endParaRPr lang="zh-CN" altLang="en-US" sz="1600" b="1" kern="1200" cap="none" spc="0" dirty="0">
            <a:ln w="50800"/>
            <a:solidFill>
              <a:schemeClr val="bg1">
                <a:shade val="50000"/>
              </a:schemeClr>
            </a:solidFill>
            <a:effectLst/>
          </a:endParaRPr>
        </a:p>
      </dsp:txBody>
      <dsp:txXfrm rot="54923">
        <a:off x="1876475" y="276335"/>
        <a:ext cx="922993" cy="881749"/>
      </dsp:txXfrm>
    </dsp:sp>
    <dsp:sp modelId="{9BD00111-E486-4122-822A-DAC9CB3B89B1}">
      <dsp:nvSpPr>
        <dsp:cNvPr id="0" name=""/>
        <dsp:cNvSpPr/>
      </dsp:nvSpPr>
      <dsp:spPr>
        <a:xfrm>
          <a:off x="2861001" y="0"/>
          <a:ext cx="2484725" cy="1490835"/>
        </a:xfrm>
        <a:prstGeom prst="roundRect">
          <a:avLst>
            <a:gd name="adj" fmla="val 10000"/>
          </a:avLst>
        </a:prstGeom>
        <a:solidFill>
          <a:schemeClr val="lt1"/>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60960" tIns="60960" rIns="60960" bIns="60960" numCol="1" spcCol="1270" anchor="ctr" anchorCtr="0">
          <a:noAutofit/>
          <a:scene3d>
            <a:camera prst="orthographicFront"/>
            <a:lightRig rig="balanced" dir="t">
              <a:rot lat="0" lon="0" rev="2100000"/>
            </a:lightRig>
          </a:scene3d>
          <a:sp3d extrusionH="57150" prstMaterial="metal">
            <a:bevelT w="38100" h="25400"/>
            <a:contourClr>
              <a:schemeClr val="bg2"/>
            </a:contourClr>
          </a:sp3d>
        </a:bodyPr>
        <a:lstStyle/>
        <a:p>
          <a:pPr lvl="0" algn="ctr" defTabSz="711200">
            <a:lnSpc>
              <a:spcPct val="90000"/>
            </a:lnSpc>
            <a:spcBef>
              <a:spcPct val="0"/>
            </a:spcBef>
            <a:spcAft>
              <a:spcPct val="35000"/>
            </a:spcAft>
          </a:pPr>
          <a:r>
            <a:rPr lang="zh-CN" altLang="en-US" sz="1600" b="1" kern="1200" cap="none" spc="0" dirty="0" smtClean="0">
              <a:ln w="50800"/>
              <a:solidFill>
                <a:schemeClr val="bg1">
                  <a:shade val="50000"/>
                </a:schemeClr>
              </a:solidFill>
              <a:effectLst/>
            </a:rPr>
            <a:t>归集到工作中心，依一定分配标准和该工作中心每一个工单的受益数量再分配</a:t>
          </a:r>
          <a:endParaRPr lang="zh-CN" altLang="en-US" sz="1600" b="1" kern="1200" cap="none" spc="0" dirty="0">
            <a:ln w="50800"/>
            <a:solidFill>
              <a:schemeClr val="bg1">
                <a:shade val="50000"/>
              </a:schemeClr>
            </a:solidFill>
            <a:effectLst/>
          </a:endParaRPr>
        </a:p>
      </dsp:txBody>
      <dsp:txXfrm>
        <a:off x="2861001" y="0"/>
        <a:ext cx="2484725" cy="1490835"/>
      </dsp:txXfrm>
    </dsp:sp>
    <dsp:sp modelId="{A9A1B299-EC74-49A5-8584-7FE0B9254CA3}">
      <dsp:nvSpPr>
        <dsp:cNvPr id="0" name=""/>
        <dsp:cNvSpPr/>
      </dsp:nvSpPr>
      <dsp:spPr>
        <a:xfrm>
          <a:off x="5443996" y="338033"/>
          <a:ext cx="660179" cy="814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scene3d>
            <a:camera prst="orthographicFront"/>
            <a:lightRig rig="balanced" dir="t">
              <a:rot lat="0" lon="0" rev="2100000"/>
            </a:lightRig>
          </a:scene3d>
          <a:sp3d extrusionH="57150" prstMaterial="metal">
            <a:bevelT w="38100" h="25400"/>
            <a:contourClr>
              <a:schemeClr val="bg2"/>
            </a:contourClr>
          </a:sp3d>
        </a:bodyPr>
        <a:lstStyle/>
        <a:p>
          <a:pPr lvl="0" algn="ctr" defTabSz="711200">
            <a:lnSpc>
              <a:spcPct val="90000"/>
            </a:lnSpc>
            <a:spcBef>
              <a:spcPct val="0"/>
            </a:spcBef>
            <a:spcAft>
              <a:spcPct val="35000"/>
            </a:spcAft>
          </a:pPr>
          <a:r>
            <a:rPr lang="zh-CN" altLang="en-US" sz="1600" b="1" kern="1200" cap="none" spc="0" dirty="0" smtClean="0">
              <a:ln w="50800"/>
              <a:solidFill>
                <a:schemeClr val="bg1">
                  <a:shade val="50000"/>
                </a:schemeClr>
              </a:solidFill>
              <a:effectLst/>
            </a:rPr>
            <a:t>分配</a:t>
          </a:r>
          <a:endParaRPr lang="zh-CN" altLang="en-US" sz="1600" b="1" kern="1200" cap="none" spc="0" dirty="0">
            <a:ln w="50800"/>
            <a:solidFill>
              <a:schemeClr val="bg1">
                <a:shade val="50000"/>
              </a:schemeClr>
            </a:solidFill>
            <a:effectLst/>
          </a:endParaRPr>
        </a:p>
      </dsp:txBody>
      <dsp:txXfrm>
        <a:off x="5443996" y="338033"/>
        <a:ext cx="660179" cy="814767"/>
      </dsp:txXfrm>
    </dsp:sp>
    <dsp:sp modelId="{906A6687-E6FE-491C-81DA-0F0861512A30}">
      <dsp:nvSpPr>
        <dsp:cNvPr id="0" name=""/>
        <dsp:cNvSpPr/>
      </dsp:nvSpPr>
      <dsp:spPr>
        <a:xfrm>
          <a:off x="6177494" y="0"/>
          <a:ext cx="1628637" cy="1490835"/>
        </a:xfrm>
        <a:prstGeom prst="roundRect">
          <a:avLst>
            <a:gd name="adj" fmla="val 10000"/>
          </a:avLst>
        </a:prstGeom>
        <a:solidFill>
          <a:schemeClr val="lt1"/>
        </a:solidFill>
        <a:ln w="254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60960" tIns="60960" rIns="60960" bIns="60960" numCol="1" spcCol="1270" anchor="ctr" anchorCtr="0">
          <a:noAutofit/>
          <a:scene3d>
            <a:camera prst="orthographicFront"/>
            <a:lightRig rig="balanced" dir="t">
              <a:rot lat="0" lon="0" rev="2100000"/>
            </a:lightRig>
          </a:scene3d>
          <a:sp3d extrusionH="57150" prstMaterial="metal">
            <a:bevelT w="38100" h="25400"/>
            <a:contourClr>
              <a:schemeClr val="bg2"/>
            </a:contourClr>
          </a:sp3d>
        </a:bodyPr>
        <a:lstStyle/>
        <a:p>
          <a:pPr lvl="0" algn="ctr" defTabSz="711200">
            <a:lnSpc>
              <a:spcPct val="90000"/>
            </a:lnSpc>
            <a:spcBef>
              <a:spcPct val="0"/>
            </a:spcBef>
            <a:spcAft>
              <a:spcPct val="35000"/>
            </a:spcAft>
          </a:pPr>
          <a:r>
            <a:rPr lang="zh-CN" altLang="en-US" sz="1600" b="1" kern="1200" cap="none" spc="0" dirty="0" smtClean="0">
              <a:ln w="50800"/>
              <a:solidFill>
                <a:schemeClr val="bg1">
                  <a:shade val="50000"/>
                </a:schemeClr>
              </a:solidFill>
              <a:effectLst/>
            </a:rPr>
            <a:t>根据受益原则，分配到不同的工单</a:t>
          </a:r>
          <a:endParaRPr lang="zh-CN" altLang="en-US" sz="1600" b="1" kern="1200" cap="none" spc="0" dirty="0">
            <a:ln w="50800"/>
            <a:solidFill>
              <a:schemeClr val="bg1">
                <a:shade val="50000"/>
              </a:schemeClr>
            </a:solidFill>
            <a:effectLst/>
          </a:endParaRPr>
        </a:p>
      </dsp:txBody>
      <dsp:txXfrm>
        <a:off x="6177494" y="0"/>
        <a:ext cx="1628637" cy="1490835"/>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BDBB5F4-2B73-4760-885C-B997930726E0}" type="datetimeFigureOut">
              <a:rPr lang="zh-CN" altLang="en-US" smtClean="0"/>
              <a:pPr/>
              <a:t>2010-8-31</a:t>
            </a:fld>
            <a:endParaRPr lang="zh-CN" altLang="en-US"/>
          </a:p>
        </p:txBody>
      </p:sp>
      <p:sp>
        <p:nvSpPr>
          <p:cNvPr id="4" name="Slide Image Placeholder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normAutofit/>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6" name="Footer Placeholder 5"/>
          <p:cNvSpPr>
            <a:spLocks noGrp="1"/>
          </p:cNvSpPr>
          <p:nvPr>
            <p:ph type="ftr" sz="quarter" idx="4"/>
          </p:nvPr>
        </p:nvSpPr>
        <p:spPr>
          <a:xfrm>
            <a:off x="0" y="6513513"/>
            <a:ext cx="3962400" cy="342900"/>
          </a:xfrm>
          <a:prstGeom prst="rect">
            <a:avLst/>
          </a:prstGeom>
        </p:spPr>
        <p:txBody>
          <a:bodyPr vert="horz" lIns="91440" tIns="45720" rIns="91440" bIns="45720" rtlCol="0" anchor="b"/>
          <a:lstStyle>
            <a:lvl1pPr algn="l">
              <a:defRPr sz="1200"/>
            </a:lvl1pPr>
          </a:lstStyle>
          <a:p>
            <a:endParaRPr lang="zh-CN" altLang="en-US"/>
          </a:p>
        </p:txBody>
      </p:sp>
      <p:sp>
        <p:nvSpPr>
          <p:cNvPr id="7" name="Slide Number Placeholder 6"/>
          <p:cNvSpPr>
            <a:spLocks noGrp="1"/>
          </p:cNvSpPr>
          <p:nvPr>
            <p:ph type="sldNum" sz="quarter" idx="5"/>
          </p:nvPr>
        </p:nvSpPr>
        <p:spPr>
          <a:xfrm>
            <a:off x="5180013" y="6513513"/>
            <a:ext cx="3962400" cy="342900"/>
          </a:xfrm>
          <a:prstGeom prst="rect">
            <a:avLst/>
          </a:prstGeom>
        </p:spPr>
        <p:txBody>
          <a:bodyPr vert="horz" lIns="91440" tIns="45720" rIns="91440" bIns="45720" rtlCol="0" anchor="b"/>
          <a:lstStyle>
            <a:lvl1pPr algn="r">
              <a:defRPr sz="1200"/>
            </a:lvl1pPr>
          </a:lstStyle>
          <a:p>
            <a:fld id="{F5B8DBDD-665A-45CE-BF3C-D47DF48F3210}"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zh-CN" altLang="en-US" dirty="0"/>
          </a:p>
        </p:txBody>
      </p:sp>
      <p:sp>
        <p:nvSpPr>
          <p:cNvPr id="4" name="Slide Number Placeholder 3"/>
          <p:cNvSpPr>
            <a:spLocks noGrp="1"/>
          </p:cNvSpPr>
          <p:nvPr>
            <p:ph type="sldNum" sz="quarter" idx="10"/>
          </p:nvPr>
        </p:nvSpPr>
        <p:spPr/>
        <p:txBody>
          <a:bodyPr/>
          <a:lstStyle/>
          <a:p>
            <a:fld id="{F5B8DBDD-665A-45CE-BF3C-D47DF48F3210}" type="slidenum">
              <a:rPr lang="zh-CN" altLang="en-US" smtClean="0"/>
              <a:pPr/>
              <a:t>8</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等腰三角形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标题 7"/>
          <p:cNvSpPr>
            <a:spLocks noGrp="1"/>
          </p:cNvSpPr>
          <p:nvPr>
            <p:ph type="ctrTitle"/>
          </p:nvPr>
        </p:nvSpPr>
        <p:spPr>
          <a:xfrm>
            <a:off x="540544" y="776288"/>
            <a:ext cx="8062912" cy="1470025"/>
          </a:xfrm>
        </p:spPr>
        <p:txBody>
          <a:bodyPr anchor="b">
            <a:normAutofit/>
          </a:bodyPr>
          <a:lstStyle>
            <a:lvl1pPr algn="r">
              <a:defRPr sz="4400"/>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a:xfrm>
            <a:off x="1371600" y="6012656"/>
            <a:ext cx="5791200" cy="365125"/>
          </a:xfrm>
        </p:spPr>
        <p:txBody>
          <a:bodyPr tIns="0" bIns="0" anchor="t"/>
          <a:lstStyle>
            <a:lvl1pPr algn="r">
              <a:defRPr sz="1000"/>
            </a:lvl1pPr>
          </a:lstStyle>
          <a:p>
            <a:fld id="{530820CF-B880-4189-942D-D702A7CBA730}" type="datetimeFigureOut">
              <a:rPr lang="zh-CN" altLang="en-US" smtClean="0"/>
              <a:pPr/>
              <a:t>2010-8-31</a:t>
            </a:fld>
            <a:endParaRPr lang="zh-CN" altLang="en-US"/>
          </a:p>
        </p:txBody>
      </p:sp>
      <p:sp>
        <p:nvSpPr>
          <p:cNvPr id="17" name="页脚占位符 16"/>
          <p:cNvSpPr>
            <a:spLocks noGrp="1"/>
          </p:cNvSpPr>
          <p:nvPr>
            <p:ph type="ftr" sz="quarter" idx="11"/>
          </p:nvPr>
        </p:nvSpPr>
        <p:spPr>
          <a:xfrm>
            <a:off x="1371600" y="5650704"/>
            <a:ext cx="5791200" cy="365125"/>
          </a:xfrm>
        </p:spPr>
        <p:txBody>
          <a:bodyPr tIns="0" bIns="0" anchor="b"/>
          <a:lstStyle>
            <a:lvl1pPr algn="r">
              <a:defRPr sz="1100"/>
            </a:lvl1pPr>
          </a:lstStyle>
          <a:p>
            <a:endParaRPr lang="zh-CN" altLang="en-US"/>
          </a:p>
        </p:txBody>
      </p:sp>
      <p:sp>
        <p:nvSpPr>
          <p:cNvPr id="29" name="灯片编号占位符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2010-8-31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81800" y="381000"/>
            <a:ext cx="1905000" cy="5486400"/>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381000"/>
            <a:ext cx="6248400" cy="5486400"/>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2010-8-31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67494"/>
            <a:ext cx="8229600" cy="1399032"/>
          </a:xfrm>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457200" y="1882808"/>
            <a:ext cx="8229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791456" y="6480048"/>
            <a:ext cx="2133600" cy="301752"/>
          </a:xfrm>
        </p:spPr>
        <p:txBody>
          <a:bodyPr/>
          <a:lstStyle/>
          <a:p>
            <a:fld id="{530820CF-B880-4189-942D-D702A7CBA730}" type="datetimeFigureOut">
              <a:rPr lang="zh-CN" altLang="en-US" smtClean="0"/>
              <a:pPr/>
              <a:t>2010-8-31</a:t>
            </a:fld>
            <a:endParaRPr lang="zh-CN" altLang="en-US"/>
          </a:p>
        </p:txBody>
      </p:sp>
      <p:sp>
        <p:nvSpPr>
          <p:cNvPr id="5" name="页脚占位符 4"/>
          <p:cNvSpPr>
            <a:spLocks noGrp="1"/>
          </p:cNvSpPr>
          <p:nvPr>
            <p:ph type="ftr" sz="quarter" idx="11"/>
          </p:nvPr>
        </p:nvSpPr>
        <p:spPr>
          <a:xfrm>
            <a:off x="457200" y="6480969"/>
            <a:ext cx="4260056" cy="300831"/>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9" name="直角三角形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等腰三角形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日期占位符 3"/>
          <p:cNvSpPr>
            <a:spLocks noGrp="1"/>
          </p:cNvSpPr>
          <p:nvPr>
            <p:ph type="dt" sz="half" idx="10"/>
          </p:nvPr>
        </p:nvSpPr>
        <p:spPr>
          <a:xfrm>
            <a:off x="6955632" y="6477000"/>
            <a:ext cx="2133600" cy="304800"/>
          </a:xfrm>
        </p:spPr>
        <p:txBody>
          <a:bodyPr/>
          <a:lstStyle/>
          <a:p>
            <a:fld id="{530820CF-B880-4189-942D-D702A7CBA730}" type="datetimeFigureOut">
              <a:rPr lang="zh-CN" altLang="en-US" smtClean="0"/>
              <a:pPr/>
              <a:t>2010-8-31</a:t>
            </a:fld>
            <a:endParaRPr lang="zh-CN" altLang="en-US"/>
          </a:p>
        </p:txBody>
      </p:sp>
      <p:sp>
        <p:nvSpPr>
          <p:cNvPr id="5" name="页脚占位符 4"/>
          <p:cNvSpPr>
            <a:spLocks noGrp="1"/>
          </p:cNvSpPr>
          <p:nvPr>
            <p:ph type="ftr" sz="quarter" idx="11"/>
          </p:nvPr>
        </p:nvSpPr>
        <p:spPr>
          <a:xfrm>
            <a:off x="2619376" y="6480969"/>
            <a:ext cx="4260056" cy="300831"/>
          </a:xfrm>
        </p:spPr>
        <p:txBody>
          <a:bodyPr/>
          <a:lstStyle/>
          <a:p>
            <a:endParaRPr lang="zh-CN" altLang="en-US"/>
          </a:p>
        </p:txBody>
      </p:sp>
      <p:sp>
        <p:nvSpPr>
          <p:cNvPr id="6" name="灯片编号占位符 5"/>
          <p:cNvSpPr>
            <a:spLocks noGrp="1"/>
          </p:cNvSpPr>
          <p:nvPr>
            <p:ph type="sldNum" sz="quarter" idx="12"/>
          </p:nvPr>
        </p:nvSpPr>
        <p:spPr>
          <a:xfrm>
            <a:off x="8451056" y="809624"/>
            <a:ext cx="502920" cy="300831"/>
          </a:xfrm>
        </p:spPr>
        <p:txBody>
          <a:bodyPr/>
          <a:lstStyle/>
          <a:p>
            <a:fld id="{0C913308-F349-4B6D-A68A-DD1791B4A57B}" type="slidenum">
              <a:rPr lang="zh-CN" altLang="en-US" smtClean="0"/>
              <a:pPr/>
              <a:t>‹#›</a:t>
            </a:fld>
            <a:endParaRPr lang="zh-CN" altLang="en-US"/>
          </a:p>
        </p:txBody>
      </p:sp>
      <p:cxnSp>
        <p:nvCxnSpPr>
          <p:cNvPr id="11" name="直接连接符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直接连接符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标题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marL="0" algn="l">
              <a:defRPr/>
            </a:lvl1p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4791456" y="6480969"/>
            <a:ext cx="2133600" cy="301752"/>
          </a:xfrm>
        </p:spPr>
        <p:txBody>
          <a:bodyPr/>
          <a:lstStyle/>
          <a:p>
            <a:fld id="{530820CF-B880-4189-942D-D702A7CBA730}" type="datetimeFigureOut">
              <a:rPr lang="zh-CN" altLang="en-US" smtClean="0"/>
              <a:pPr/>
              <a:t>2010-8-31</a:t>
            </a:fld>
            <a:endParaRPr lang="zh-CN" altLang="en-US"/>
          </a:p>
        </p:txBody>
      </p:sp>
      <p:sp>
        <p:nvSpPr>
          <p:cNvPr id="6" name="页脚占位符 5"/>
          <p:cNvSpPr>
            <a:spLocks noGrp="1"/>
          </p:cNvSpPr>
          <p:nvPr>
            <p:ph type="ftr" sz="quarter" idx="11"/>
          </p:nvPr>
        </p:nvSpPr>
        <p:spPr>
          <a:xfrm>
            <a:off x="457200" y="6480969"/>
            <a:ext cx="4260056" cy="301752"/>
          </a:xfrm>
        </p:spPr>
        <p:txBody>
          <a:bodyPr/>
          <a:lstStyle/>
          <a:p>
            <a:endParaRPr lang="zh-CN" altLang="en-US"/>
          </a:p>
        </p:txBody>
      </p:sp>
      <p:sp>
        <p:nvSpPr>
          <p:cNvPr id="7" name="灯片编号占位符 6"/>
          <p:cNvSpPr>
            <a:spLocks noGrp="1"/>
          </p:cNvSpPr>
          <p:nvPr>
            <p:ph type="sldNum" sz="quarter" idx="12"/>
          </p:nvPr>
        </p:nvSpPr>
        <p:spPr>
          <a:xfrm>
            <a:off x="7589520" y="6480969"/>
            <a:ext cx="502920" cy="301752"/>
          </a:xfr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a:xfrm>
            <a:off x="4791456" y="6480969"/>
            <a:ext cx="2130552" cy="301752"/>
          </a:xfrm>
        </p:spPr>
        <p:txBody>
          <a:bodyPr/>
          <a:lstStyle/>
          <a:p>
            <a:fld id="{530820CF-B880-4189-942D-D702A7CBA730}" type="datetimeFigureOut">
              <a:rPr lang="zh-CN" altLang="en-US" smtClean="0"/>
              <a:pPr/>
              <a:t>2010-8-31</a:t>
            </a:fld>
            <a:endParaRPr lang="zh-CN" altLang="en-US"/>
          </a:p>
        </p:txBody>
      </p:sp>
      <p:sp>
        <p:nvSpPr>
          <p:cNvPr id="8" name="页脚占位符 7"/>
          <p:cNvSpPr>
            <a:spLocks noGrp="1"/>
          </p:cNvSpPr>
          <p:nvPr>
            <p:ph type="ftr" sz="quarter" idx="11"/>
          </p:nvPr>
        </p:nvSpPr>
        <p:spPr>
          <a:xfrm>
            <a:off x="457200" y="6480969"/>
            <a:ext cx="4261104" cy="301752"/>
          </a:xfrm>
        </p:spPr>
        <p:txBody>
          <a:bodyPr/>
          <a:lstStyle/>
          <a:p>
            <a:endParaRPr lang="zh-CN" altLang="en-US"/>
          </a:p>
        </p:txBody>
      </p:sp>
      <p:sp>
        <p:nvSpPr>
          <p:cNvPr id="9" name="灯片编号占位符 8"/>
          <p:cNvSpPr>
            <a:spLocks noGrp="1"/>
          </p:cNvSpPr>
          <p:nvPr>
            <p:ph type="sldNum" sz="quarter" idx="12"/>
          </p:nvPr>
        </p:nvSpPr>
        <p:spPr>
          <a:xfrm>
            <a:off x="7589520" y="6483096"/>
            <a:ext cx="502920" cy="301752"/>
          </a:xfrm>
        </p:spPr>
        <p:txBody>
          <a:bodyPr/>
          <a:lstStyle>
            <a:lvl1pPr algn="ctr">
              <a:defRPr/>
            </a:lvl1pPr>
          </a:lstStyle>
          <a:p>
            <a:fld id="{0C913308-F349-4B6D-A68A-DD1791B4A57B}"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0"/>
            </a:lvl1p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2010-8-31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791456" y="6480969"/>
            <a:ext cx="2133600" cy="301752"/>
          </a:xfrm>
        </p:spPr>
        <p:txBody>
          <a:bodyPr/>
          <a:lstStyle/>
          <a:p>
            <a:fld id="{530820CF-B880-4189-942D-D702A7CBA730}" type="datetimeFigureOut">
              <a:rPr lang="zh-CN" altLang="en-US" smtClean="0"/>
              <a:pPr/>
              <a:t>2010-8-31</a:t>
            </a:fld>
            <a:endParaRPr lang="zh-CN" altLang="en-US"/>
          </a:p>
        </p:txBody>
      </p:sp>
      <p:sp>
        <p:nvSpPr>
          <p:cNvPr id="3" name="页脚占位符 2"/>
          <p:cNvSpPr>
            <a:spLocks noGrp="1"/>
          </p:cNvSpPr>
          <p:nvPr>
            <p:ph type="ftr" sz="quarter" idx="11"/>
          </p:nvPr>
        </p:nvSpPr>
        <p:spPr>
          <a:xfrm>
            <a:off x="457200" y="6481890"/>
            <a:ext cx="4260056" cy="300831"/>
          </a:xfrm>
        </p:spPr>
        <p:txBody>
          <a:bodyPr/>
          <a:lstStyle/>
          <a:p>
            <a:endParaRPr lang="zh-CN" altLang="en-US"/>
          </a:p>
        </p:txBody>
      </p:sp>
      <p:sp>
        <p:nvSpPr>
          <p:cNvPr id="4" name="灯片编号占位符 3"/>
          <p:cNvSpPr>
            <a:spLocks noGrp="1"/>
          </p:cNvSpPr>
          <p:nvPr>
            <p:ph type="sldNum" sz="quarter" idx="12"/>
          </p:nvPr>
        </p:nvSpPr>
        <p:spPr>
          <a:xfrm>
            <a:off x="7589520" y="6480969"/>
            <a:ext cx="502920" cy="301752"/>
          </a:xfr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278976" y="6556248"/>
            <a:ext cx="2133600" cy="301752"/>
          </a:xfrm>
        </p:spPr>
        <p:txBody>
          <a:bodyPr/>
          <a:lstStyle>
            <a:lvl1pPr>
              <a:defRPr sz="900"/>
            </a:lvl1pPr>
          </a:lstStyle>
          <a:p>
            <a:fld id="{530820CF-B880-4189-942D-D702A7CBA730}" type="datetimeFigureOut">
              <a:rPr lang="zh-CN" altLang="en-US" smtClean="0"/>
              <a:pPr/>
              <a:t>2010-8-31</a:t>
            </a:fld>
            <a:endParaRPr lang="zh-CN" altLang="en-US"/>
          </a:p>
        </p:txBody>
      </p:sp>
      <p:sp>
        <p:nvSpPr>
          <p:cNvPr id="6" name="页脚占位符 5"/>
          <p:cNvSpPr>
            <a:spLocks noGrp="1"/>
          </p:cNvSpPr>
          <p:nvPr>
            <p:ph type="ftr" sz="quarter" idx="11"/>
          </p:nvPr>
        </p:nvSpPr>
        <p:spPr>
          <a:xfrm>
            <a:off x="1135856" y="6556248"/>
            <a:ext cx="5143120" cy="301752"/>
          </a:xfrm>
        </p:spPr>
        <p:txBody>
          <a:bodyPr/>
          <a:lstStyle>
            <a:lvl1pPr>
              <a:defRPr sz="900"/>
            </a:lvl1pPr>
          </a:lstStyle>
          <a:p>
            <a:endParaRPr lang="zh-CN" altLang="en-US"/>
          </a:p>
        </p:txBody>
      </p:sp>
      <p:sp>
        <p:nvSpPr>
          <p:cNvPr id="7" name="灯片编号占位符 6"/>
          <p:cNvSpPr>
            <a:spLocks noGrp="1"/>
          </p:cNvSpPr>
          <p:nvPr>
            <p:ph type="sldNum" sz="quarter" idx="12"/>
          </p:nvPr>
        </p:nvSpPr>
        <p:spPr>
          <a:xfrm>
            <a:off x="8410576" y="6556248"/>
            <a:ext cx="502920" cy="301752"/>
          </a:xfrm>
        </p:spPr>
        <p:txBody>
          <a:bodyPr/>
          <a:lstStyle>
            <a:lvl1pPr>
              <a:defRPr sz="900"/>
            </a:lvl1pPr>
          </a:lstStyle>
          <a:p>
            <a:fld id="{0C913308-F349-4B6D-A68A-DD1791B4A57B}"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zh-CN" altLang="en-US" smtClean="0"/>
              <a:t>单击图标添加图片</a:t>
            </a:r>
            <a:endParaRPr kumimoji="0" lang="en-US" dirty="0"/>
          </a:p>
        </p:txBody>
      </p:sp>
      <p:sp>
        <p:nvSpPr>
          <p:cNvPr id="4" name="文本占位符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a:xfrm>
            <a:off x="6108192" y="6556248"/>
            <a:ext cx="2103120" cy="301752"/>
          </a:xfrm>
        </p:spPr>
        <p:txBody>
          <a:bodyPr/>
          <a:lstStyle>
            <a:lvl1pPr>
              <a:defRPr sz="900"/>
            </a:lvl1pPr>
          </a:lstStyle>
          <a:p>
            <a:fld id="{530820CF-B880-4189-942D-D702A7CBA730}" type="datetimeFigureOut">
              <a:rPr lang="zh-CN" altLang="en-US" smtClean="0"/>
              <a:pPr/>
              <a:t>2010-8-31</a:t>
            </a:fld>
            <a:endParaRPr lang="zh-CN" altLang="en-US"/>
          </a:p>
        </p:txBody>
      </p:sp>
      <p:sp>
        <p:nvSpPr>
          <p:cNvPr id="6" name="页脚占位符 5"/>
          <p:cNvSpPr>
            <a:spLocks noGrp="1"/>
          </p:cNvSpPr>
          <p:nvPr>
            <p:ph type="ftr" sz="quarter" idx="11"/>
          </p:nvPr>
        </p:nvSpPr>
        <p:spPr>
          <a:xfrm>
            <a:off x="1170432" y="6557169"/>
            <a:ext cx="4948072" cy="301752"/>
          </a:xfrm>
        </p:spPr>
        <p:txBody>
          <a:bodyPr/>
          <a:lstStyle>
            <a:lvl1pPr>
              <a:defRPr sz="900"/>
            </a:lvl1pPr>
          </a:lstStyle>
          <a:p>
            <a:endParaRPr lang="zh-CN" altLang="en-US"/>
          </a:p>
        </p:txBody>
      </p:sp>
      <p:sp>
        <p:nvSpPr>
          <p:cNvPr id="7" name="灯片编号占位符 6"/>
          <p:cNvSpPr>
            <a:spLocks noGrp="1"/>
          </p:cNvSpPr>
          <p:nvPr>
            <p:ph type="sldNum" sz="quarter" idx="12"/>
          </p:nvPr>
        </p:nvSpPr>
        <p:spPr>
          <a:xfrm>
            <a:off x="8217192" y="6556248"/>
            <a:ext cx="365760" cy="301752"/>
          </a:xfrm>
        </p:spPr>
        <p:txBody>
          <a:bodyPr/>
          <a:lstStyle>
            <a:lvl1pPr algn="ctr">
              <a:defRPr sz="900"/>
            </a:lvl1pPr>
          </a:lstStyle>
          <a:p>
            <a:fld id="{0C913308-F349-4B6D-A68A-DD1791B4A57B}"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6"/>
            </a:gs>
            <a:gs pos="25000">
              <a:srgbClr val="21D6E0"/>
            </a:gs>
            <a:gs pos="75000">
              <a:srgbClr val="0087E6"/>
            </a:gs>
            <a:gs pos="100000">
              <a:srgbClr val="005CBF"/>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11" name="直角三角形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直接连接符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直接连接符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标题占位符 21"/>
          <p:cNvSpPr>
            <a:spLocks noGrp="1"/>
          </p:cNvSpPr>
          <p:nvPr>
            <p:ph type="title"/>
          </p:nvPr>
        </p:nvSpPr>
        <p:spPr>
          <a:xfrm>
            <a:off x="457200" y="267494"/>
            <a:ext cx="8229600" cy="1399032"/>
          </a:xfrm>
          <a:prstGeom prst="rect">
            <a:avLst/>
          </a:prstGeom>
        </p:spPr>
        <p:txBody>
          <a:bodyPr vert="horz" anchor="ctr">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530820CF-B880-4189-942D-D702A7CBA730}" type="datetimeFigureOut">
              <a:rPr lang="zh-CN" altLang="en-US" smtClean="0"/>
              <a:pPr/>
              <a:t>2010-8-31</a:t>
            </a:fld>
            <a:endParaRPr lang="zh-CN" altLang="en-US"/>
          </a:p>
        </p:txBody>
      </p:sp>
      <p:sp>
        <p:nvSpPr>
          <p:cNvPr id="3" name="页脚占位符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zh-CN" altLang="en-US"/>
          </a:p>
        </p:txBody>
      </p:sp>
      <p:sp>
        <p:nvSpPr>
          <p:cNvPr id="23" name="灯片编号占位符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0C913308-F349-4B6D-A68A-DD1791B4A57B}" type="slidenum">
              <a:rPr lang="zh-CN" altLang="en-US" smtClean="0"/>
              <a:pPr/>
              <a:t>‹#›</a:t>
            </a:fld>
            <a:endParaRPr lang="zh-CN" alt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142976" y="1214438"/>
            <a:ext cx="7086624" cy="1214437"/>
          </a:xfrm>
        </p:spPr>
        <p:txBody>
          <a:bodyPr>
            <a:normAutofit/>
          </a:bodyPr>
          <a:lstStyle/>
          <a:p>
            <a:r>
              <a:rPr lang="en-US" altLang="zh-CN" dirty="0" smtClean="0"/>
              <a:t>ERP</a:t>
            </a:r>
            <a:r>
              <a:rPr lang="zh-CN" altLang="en-US" dirty="0" smtClean="0"/>
              <a:t>成本会计工作概要</a:t>
            </a:r>
            <a:endParaRPr lang="zh-CN" altLang="en-US" dirty="0"/>
          </a:p>
        </p:txBody>
      </p:sp>
      <p:sp>
        <p:nvSpPr>
          <p:cNvPr id="5" name="TextBox 4"/>
          <p:cNvSpPr txBox="1"/>
          <p:nvPr/>
        </p:nvSpPr>
        <p:spPr>
          <a:xfrm>
            <a:off x="2214546" y="2643182"/>
            <a:ext cx="6286544" cy="461665"/>
          </a:xfrm>
          <a:prstGeom prst="rect">
            <a:avLst/>
          </a:prstGeom>
          <a:noFill/>
        </p:spPr>
        <p:txBody>
          <a:bodyPr wrap="square" rtlCol="0">
            <a:spAutoFit/>
          </a:bodyPr>
          <a:lstStyle/>
          <a:p>
            <a:pPr algn="ctr"/>
            <a:r>
              <a:rPr lang="zh-CN" altLang="en-US" sz="2400" dirty="0" smtClean="0"/>
              <a:t>制作：张良</a:t>
            </a:r>
            <a:endParaRPr lang="zh-CN" altLang="en-US" sz="2400"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iterate type="lt">
                                    <p:tmPct val="5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10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3" dur="1000" fill="hold"/>
                                        <p:tgtEl>
                                          <p:spTgt spid="5">
                                            <p:txEl>
                                              <p:pRg st="0" end="0"/>
                                            </p:txEl>
                                          </p:spTgt>
                                        </p:tgtEl>
                                        <p:attrNameLst>
                                          <p:attrName>ppt_h</p:attrName>
                                        </p:attrNameLst>
                                      </p:cBhvr>
                                      <p:tavLst>
                                        <p:tav tm="0">
                                          <p:val>
                                            <p:fltVal val="0"/>
                                          </p:val>
                                        </p:tav>
                                        <p:tav tm="100000">
                                          <p:val>
                                            <p:strVal val="#ppt_h"/>
                                          </p:val>
                                        </p:tav>
                                      </p:tavLst>
                                    </p:anim>
                                    <p:anim calcmode="lin" valueType="num">
                                      <p:cBhvr>
                                        <p:cTn id="14" dur="1000" fill="hold"/>
                                        <p:tgtEl>
                                          <p:spTgt spid="5">
                                            <p:txEl>
                                              <p:pRg st="0" end="0"/>
                                            </p:txEl>
                                          </p:spTgt>
                                        </p:tgtEl>
                                        <p:attrNameLst>
                                          <p:attrName>style.rotation</p:attrName>
                                        </p:attrNameLst>
                                      </p:cBhvr>
                                      <p:tavLst>
                                        <p:tav tm="0">
                                          <p:val>
                                            <p:fltVal val="90"/>
                                          </p:val>
                                        </p:tav>
                                        <p:tav tm="100000">
                                          <p:val>
                                            <p:fltVal val="0"/>
                                          </p:val>
                                        </p:tav>
                                      </p:tavLst>
                                    </p:anim>
                                    <p:animEffect transition="in" filter="fade">
                                      <p:cBhvr>
                                        <p:cTn id="15" dur="1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67494"/>
            <a:ext cx="8229600" cy="589738"/>
          </a:xfrm>
        </p:spPr>
        <p:txBody>
          <a:bodyPr>
            <a:normAutofit fontScale="90000"/>
          </a:bodyPr>
          <a:lstStyle/>
          <a:p>
            <a:r>
              <a:rPr lang="zh-CN" altLang="en-US" dirty="0" smtClean="0"/>
              <a:t>制造费用的分配</a:t>
            </a:r>
            <a:endParaRPr lang="zh-CN" altLang="en-US" dirty="0"/>
          </a:p>
        </p:txBody>
      </p:sp>
      <p:sp>
        <p:nvSpPr>
          <p:cNvPr id="3" name="内容占位符 2"/>
          <p:cNvSpPr>
            <a:spLocks noGrp="1"/>
          </p:cNvSpPr>
          <p:nvPr>
            <p:ph idx="1"/>
          </p:nvPr>
        </p:nvSpPr>
        <p:spPr>
          <a:xfrm>
            <a:off x="457200" y="1214422"/>
            <a:ext cx="8229600" cy="5240386"/>
          </a:xfrm>
        </p:spPr>
        <p:txBody>
          <a:bodyPr>
            <a:normAutofit fontScale="85000" lnSpcReduction="20000"/>
          </a:bodyPr>
          <a:lstStyle/>
          <a:p>
            <a:r>
              <a:rPr lang="zh-CN" altLang="en-US" dirty="0" smtClean="0"/>
              <a:t>分配标准</a:t>
            </a:r>
            <a:endParaRPr lang="en-US" altLang="zh-CN" dirty="0" smtClean="0"/>
          </a:p>
          <a:p>
            <a:pPr lvl="1"/>
            <a:r>
              <a:rPr lang="zh-CN" altLang="en-US" dirty="0" smtClean="0"/>
              <a:t>直接人工工时</a:t>
            </a:r>
            <a:endParaRPr lang="en-US" altLang="zh-CN" dirty="0" smtClean="0"/>
          </a:p>
          <a:p>
            <a:pPr lvl="1"/>
            <a:r>
              <a:rPr lang="zh-CN" altLang="en-US" dirty="0" smtClean="0"/>
              <a:t>机器作业工时</a:t>
            </a:r>
            <a:endParaRPr lang="en-US" altLang="zh-CN" dirty="0" smtClean="0"/>
          </a:p>
          <a:p>
            <a:pPr lvl="1"/>
            <a:r>
              <a:rPr lang="zh-CN" altLang="en-US" dirty="0" smtClean="0"/>
              <a:t>定额工时</a:t>
            </a:r>
            <a:endParaRPr lang="en-US" altLang="zh-CN" dirty="0" smtClean="0"/>
          </a:p>
          <a:p>
            <a:r>
              <a:rPr lang="zh-CN" altLang="en-US" dirty="0" smtClean="0"/>
              <a:t>分配公式</a:t>
            </a:r>
            <a:endParaRPr lang="en-US" altLang="zh-CN" dirty="0" smtClean="0"/>
          </a:p>
          <a:p>
            <a:pPr lvl="1"/>
            <a:r>
              <a:rPr lang="zh-CN" altLang="en-US" dirty="0" smtClean="0"/>
              <a:t>各工序（工作中心）制造费用分配率（元</a:t>
            </a:r>
            <a:r>
              <a:rPr lang="en-US" altLang="zh-CN" dirty="0" smtClean="0"/>
              <a:t>/</a:t>
            </a:r>
            <a:r>
              <a:rPr lang="zh-CN" altLang="en-US" dirty="0" smtClean="0"/>
              <a:t>小时）</a:t>
            </a:r>
            <a:r>
              <a:rPr lang="en-US" altLang="zh-CN" dirty="0" smtClean="0"/>
              <a:t>*</a:t>
            </a:r>
            <a:r>
              <a:rPr lang="zh-CN" altLang="en-US" dirty="0" smtClean="0"/>
              <a:t>各工序单位耗时（小时</a:t>
            </a:r>
            <a:r>
              <a:rPr lang="en-US" altLang="zh-CN" dirty="0" smtClean="0"/>
              <a:t>/</a:t>
            </a:r>
            <a:r>
              <a:rPr lang="zh-CN" altLang="en-US" dirty="0" smtClean="0"/>
              <a:t>生产单位）</a:t>
            </a:r>
            <a:r>
              <a:rPr lang="en-US" altLang="zh-CN" dirty="0" smtClean="0"/>
              <a:t>*</a:t>
            </a:r>
            <a:r>
              <a:rPr lang="zh-CN" altLang="en-US" dirty="0" smtClean="0"/>
              <a:t>工单生产量</a:t>
            </a:r>
            <a:endParaRPr lang="en-US" altLang="zh-CN" dirty="0" smtClean="0"/>
          </a:p>
          <a:p>
            <a:pPr lvl="1">
              <a:buNone/>
            </a:pPr>
            <a:r>
              <a:rPr lang="en-US" altLang="zh-CN" dirty="0" smtClean="0"/>
              <a:t>   </a:t>
            </a:r>
          </a:p>
          <a:p>
            <a:pPr lvl="1">
              <a:buNone/>
            </a:pPr>
            <a:r>
              <a:rPr lang="zh-CN" altLang="en-US" dirty="0" smtClean="0"/>
              <a:t>得出该工单该工序（工作中心）应吸收的制造费用</a:t>
            </a:r>
            <a:r>
              <a:rPr lang="en-US" altLang="zh-CN" dirty="0" smtClean="0"/>
              <a:t>	</a:t>
            </a:r>
          </a:p>
          <a:p>
            <a:pPr lvl="1">
              <a:buNone/>
            </a:pPr>
            <a:endParaRPr lang="en-US" altLang="zh-CN" dirty="0" smtClean="0"/>
          </a:p>
          <a:p>
            <a:pPr lvl="1">
              <a:buNone/>
            </a:pPr>
            <a:r>
              <a:rPr lang="zh-CN" altLang="en-US" dirty="0" smtClean="0"/>
              <a:t>汇总各工序吸收的制造费用，得出该工单应分配的制造费用</a:t>
            </a:r>
            <a:r>
              <a:rPr lang="en-US" altLang="zh-CN" dirty="0" smtClean="0"/>
              <a:t>		</a:t>
            </a:r>
          </a:p>
          <a:p>
            <a:pPr lvl="1">
              <a:buNone/>
            </a:pPr>
            <a:endParaRPr lang="en-US" altLang="zh-CN" dirty="0" smtClean="0"/>
          </a:p>
          <a:p>
            <a:pPr lvl="1">
              <a:buNone/>
            </a:pPr>
            <a:r>
              <a:rPr lang="en-US" altLang="zh-CN" dirty="0" smtClean="0"/>
              <a:t>	    </a:t>
            </a:r>
          </a:p>
          <a:p>
            <a:pPr>
              <a:buNone/>
            </a:pPr>
            <a:r>
              <a:rPr lang="en-US" altLang="zh-CN" dirty="0" smtClean="0"/>
              <a:t>	</a:t>
            </a:r>
            <a:endParaRPr lang="zh-CN" altLang="en-US" dirty="0"/>
          </a:p>
        </p:txBody>
      </p:sp>
      <p:sp>
        <p:nvSpPr>
          <p:cNvPr id="9" name="Down Arrow 8"/>
          <p:cNvSpPr/>
          <p:nvPr/>
        </p:nvSpPr>
        <p:spPr>
          <a:xfrm>
            <a:off x="4286248" y="3571876"/>
            <a:ext cx="785818" cy="357190"/>
          </a:xfrm>
          <a:prstGeom prst="downArrow">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0" name="Down Arrow 9"/>
          <p:cNvSpPr/>
          <p:nvPr/>
        </p:nvSpPr>
        <p:spPr>
          <a:xfrm>
            <a:off x="4286248" y="4286256"/>
            <a:ext cx="785818" cy="357190"/>
          </a:xfrm>
          <a:prstGeom prst="downArrow">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3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3000"/>
                                        <p:tgtEl>
                                          <p:spTgt spid="3">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3000"/>
                                        <p:tgtEl>
                                          <p:spTgt spid="3">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3000"/>
                                        <p:tgtEl>
                                          <p:spTgt spid="3">
                                            <p:txEl>
                                              <p:pRg st="2" end="2"/>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3000"/>
                                        <p:tgtEl>
                                          <p:spTgt spid="3">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3000"/>
                                        <p:tgtEl>
                                          <p:spTgt spid="3">
                                            <p:txEl>
                                              <p:pRg st="4" end="4"/>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fade">
                                      <p:cBhvr>
                                        <p:cTn id="29" dur="3000"/>
                                        <p:tgtEl>
                                          <p:spTgt spid="3">
                                            <p:txEl>
                                              <p:pRg st="5" end="5"/>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3000"/>
                                        <p:tgtEl>
                                          <p:spTgt spid="3">
                                            <p:txEl>
                                              <p:pRg st="6" end="6"/>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fade">
                                      <p:cBhvr>
                                        <p:cTn id="35" dur="3000"/>
                                        <p:tgtEl>
                                          <p:spTgt spid="3">
                                            <p:txEl>
                                              <p:pRg st="7" end="7"/>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3">
                                            <p:txEl>
                                              <p:pRg st="9" end="9"/>
                                            </p:txEl>
                                          </p:spTgt>
                                        </p:tgtEl>
                                        <p:attrNameLst>
                                          <p:attrName>style.visibility</p:attrName>
                                        </p:attrNameLst>
                                      </p:cBhvr>
                                      <p:to>
                                        <p:strVal val="visible"/>
                                      </p:to>
                                    </p:set>
                                    <p:animEffect transition="in" filter="fade">
                                      <p:cBhvr>
                                        <p:cTn id="38" dur="3000"/>
                                        <p:tgtEl>
                                          <p:spTgt spid="3">
                                            <p:txEl>
                                              <p:pRg st="9" end="9"/>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3">
                                            <p:txEl>
                                              <p:pRg st="11" end="11"/>
                                            </p:txEl>
                                          </p:spTgt>
                                        </p:tgtEl>
                                        <p:attrNameLst>
                                          <p:attrName>style.visibility</p:attrName>
                                        </p:attrNameLst>
                                      </p:cBhvr>
                                      <p:to>
                                        <p:strVal val="visible"/>
                                      </p:to>
                                    </p:set>
                                    <p:animEffect transition="in" filter="fade">
                                      <p:cBhvr>
                                        <p:cTn id="41" dur="30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pic>
        <p:nvPicPr>
          <p:cNvPr id="4" name="Picture 4"/>
          <p:cNvPicPr>
            <a:picLocks noGrp="1" noChangeAspect="1" noChangeArrowheads="1"/>
          </p:cNvPicPr>
          <p:nvPr>
            <p:ph idx="1"/>
          </p:nvPr>
        </p:nvPicPr>
        <p:blipFill>
          <a:blip r:embed="rId2" cstate="print"/>
          <a:srcRect/>
          <a:stretch>
            <a:fillRect/>
          </a:stretch>
        </p:blipFill>
        <p:spPr bwMode="auto">
          <a:xfrm>
            <a:off x="-530446" y="142852"/>
            <a:ext cx="9674446" cy="7133475"/>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smtClean="0"/>
              <a:t>月末成本重算和结存调整</a:t>
            </a:r>
            <a:endParaRPr lang="zh-CN" altLang="en-US" dirty="0"/>
          </a:p>
        </p:txBody>
      </p:sp>
      <p:sp>
        <p:nvSpPr>
          <p:cNvPr id="3" name="Content Placeholder 2"/>
          <p:cNvSpPr>
            <a:spLocks noGrp="1"/>
          </p:cNvSpPr>
          <p:nvPr>
            <p:ph idx="1"/>
          </p:nvPr>
        </p:nvSpPr>
        <p:spPr/>
        <p:txBody>
          <a:bodyPr/>
          <a:lstStyle/>
          <a:p>
            <a:r>
              <a:rPr lang="zh-CN" altLang="en-US" dirty="0" smtClean="0"/>
              <a:t>月末重新运算一次检测当月成本形成过程，结合物料批次处理管理，更正特殊业务，对有关科目过行调整，使成本计算结果符合按照设定的存货发出计价方式和成本核算方法</a:t>
            </a:r>
            <a:endParaRPr lang="zh-CN" altLang="en-US"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3000" fill="hold"/>
                                        <p:tgtEl>
                                          <p:spTgt spid="2"/>
                                        </p:tgtEl>
                                        <p:attrNameLst>
                                          <p:attrName>ppt_w</p:attrName>
                                        </p:attrNameLst>
                                      </p:cBhvr>
                                      <p:tavLst>
                                        <p:tav tm="0">
                                          <p:val>
                                            <p:fltVal val="0"/>
                                          </p:val>
                                        </p:tav>
                                        <p:tav tm="100000">
                                          <p:val>
                                            <p:strVal val="#ppt_w"/>
                                          </p:val>
                                        </p:tav>
                                      </p:tavLst>
                                    </p:anim>
                                    <p:anim calcmode="lin" valueType="num">
                                      <p:cBhvr>
                                        <p:cTn id="8" dur="3000" fill="hold"/>
                                        <p:tgtEl>
                                          <p:spTgt spid="2"/>
                                        </p:tgtEl>
                                        <p:attrNameLst>
                                          <p:attrName>ppt_h</p:attrName>
                                        </p:attrNameLst>
                                      </p:cBhvr>
                                      <p:tavLst>
                                        <p:tav tm="0">
                                          <p:val>
                                            <p:fltVal val="0"/>
                                          </p:val>
                                        </p:tav>
                                        <p:tav tm="100000">
                                          <p:val>
                                            <p:strVal val="#ppt_h"/>
                                          </p:val>
                                        </p:tav>
                                      </p:tavLst>
                                    </p:anim>
                                    <p:animEffect transition="in" filter="fade">
                                      <p:cBhvr>
                                        <p:cTn id="9" dur="3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nodeType="clickEffect">
                                  <p:stCondLst>
                                    <p:cond delay="0"/>
                                  </p:stCondLst>
                                  <p:iterate type="lt">
                                    <p:tmPct val="10000"/>
                                  </p:iterate>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3000"/>
                                        <p:tgtEl>
                                          <p:spTgt spid="3">
                                            <p:txEl>
                                              <p:pRg st="0" end="0"/>
                                            </p:txEl>
                                          </p:spTgt>
                                        </p:tgtEl>
                                      </p:cBhvr>
                                    </p:animEffect>
                                    <p:anim calcmode="lin" valueType="num">
                                      <p:cBhvr>
                                        <p:cTn id="15" dur="3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16" dur="3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875490"/>
          </a:xfrm>
        </p:spPr>
        <p:txBody>
          <a:bodyPr/>
          <a:lstStyle/>
          <a:p>
            <a:r>
              <a:rPr lang="zh-CN" altLang="en-US" dirty="0" smtClean="0"/>
              <a:t>作业成本法 </a:t>
            </a:r>
            <a:r>
              <a:rPr lang="en-US" altLang="zh-CN" sz="2400" dirty="0" smtClean="0"/>
              <a:t>activity base cost</a:t>
            </a:r>
            <a:endParaRPr lang="zh-CN" altLang="en-US" sz="2400" dirty="0"/>
          </a:p>
        </p:txBody>
      </p:sp>
      <p:pic>
        <p:nvPicPr>
          <p:cNvPr id="4" name="Content Placeholder 3" descr="ERP中的成本管理"/>
          <p:cNvPicPr>
            <a:picLocks noGrp="1"/>
          </p:cNvPicPr>
          <p:nvPr>
            <p:ph idx="1"/>
          </p:nvPr>
        </p:nvPicPr>
        <p:blipFill>
          <a:blip r:embed="rId2" cstate="print"/>
          <a:srcRect/>
          <a:stretch>
            <a:fillRect/>
          </a:stretch>
        </p:blipFill>
        <p:spPr bwMode="auto">
          <a:xfrm>
            <a:off x="857224" y="1214422"/>
            <a:ext cx="7286676" cy="5286412"/>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0"/>
                                        <p:tgtEl>
                                          <p:spTgt spid="2"/>
                                        </p:tgtEl>
                                      </p:cBhvr>
                                    </p:animEffect>
                                    <p:anim calcmode="lin" valueType="num">
                                      <p:cBhvr>
                                        <p:cTn id="8" dur="5000" fill="hold"/>
                                        <p:tgtEl>
                                          <p:spTgt spid="2"/>
                                        </p:tgtEl>
                                        <p:attrNameLst>
                                          <p:attrName>ppt_w</p:attrName>
                                        </p:attrNameLst>
                                      </p:cBhvr>
                                      <p:tavLst>
                                        <p:tav tm="0" fmla="#ppt_w*sin(2.5*pi*$)">
                                          <p:val>
                                            <p:fltVal val="0"/>
                                          </p:val>
                                        </p:tav>
                                        <p:tav tm="100000">
                                          <p:val>
                                            <p:fltVal val="1"/>
                                          </p:val>
                                        </p:tav>
                                      </p:tavLst>
                                    </p:anim>
                                    <p:anim calcmode="lin" valueType="num">
                                      <p:cBhvr>
                                        <p:cTn id="9" dur="5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4"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heel(4)">
                                      <p:cBhvr>
                                        <p:cTn id="14"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67494"/>
            <a:ext cx="8229600" cy="661176"/>
          </a:xfrm>
        </p:spPr>
        <p:txBody>
          <a:bodyPr>
            <a:normAutofit fontScale="90000"/>
          </a:bodyPr>
          <a:lstStyle/>
          <a:p>
            <a:r>
              <a:rPr lang="zh-CN" altLang="en-US" dirty="0" smtClean="0"/>
              <a:t>存货盘点</a:t>
            </a:r>
            <a:endParaRPr lang="zh-CN" altLang="en-US" dirty="0"/>
          </a:p>
        </p:txBody>
      </p:sp>
      <p:sp>
        <p:nvSpPr>
          <p:cNvPr id="3" name="内容占位符 2"/>
          <p:cNvSpPr>
            <a:spLocks noGrp="1"/>
          </p:cNvSpPr>
          <p:nvPr>
            <p:ph idx="1"/>
          </p:nvPr>
        </p:nvSpPr>
        <p:spPr>
          <a:xfrm>
            <a:off x="457200" y="1000108"/>
            <a:ext cx="8229600" cy="5454700"/>
          </a:xfrm>
        </p:spPr>
        <p:txBody>
          <a:bodyPr>
            <a:normAutofit lnSpcReduction="10000"/>
          </a:bodyPr>
          <a:lstStyle/>
          <a:p>
            <a:r>
              <a:rPr lang="zh-CN" altLang="zh-CN" dirty="0" smtClean="0"/>
              <a:t>创建盘点表（在系统中）即盘点物料清单</a:t>
            </a:r>
            <a:endParaRPr lang="en-US" altLang="zh-CN" dirty="0" smtClean="0"/>
          </a:p>
          <a:p>
            <a:r>
              <a:rPr lang="zh-CN" altLang="zh-CN" dirty="0" smtClean="0"/>
              <a:t>冻结库存</a:t>
            </a:r>
            <a:r>
              <a:rPr lang="zh-CN" altLang="en-US" dirty="0" smtClean="0"/>
              <a:t>帐务</a:t>
            </a:r>
            <a:endParaRPr lang="en-US" altLang="zh-CN" dirty="0" smtClean="0"/>
          </a:p>
          <a:p>
            <a:r>
              <a:rPr lang="zh-CN" altLang="zh-CN" dirty="0" smtClean="0"/>
              <a:t>打印和分发盘点表</a:t>
            </a:r>
            <a:endParaRPr lang="en-US" altLang="zh-CN" dirty="0" smtClean="0"/>
          </a:p>
          <a:p>
            <a:r>
              <a:rPr lang="zh-CN" altLang="zh-CN" dirty="0" smtClean="0"/>
              <a:t>点数库存</a:t>
            </a:r>
            <a:r>
              <a:rPr lang="zh-CN" altLang="en-US" dirty="0" smtClean="0"/>
              <a:t>，初盘、复盘</a:t>
            </a:r>
            <a:endParaRPr lang="en-US" altLang="zh-CN" dirty="0" smtClean="0"/>
          </a:p>
          <a:p>
            <a:r>
              <a:rPr lang="zh-CN" altLang="zh-CN" dirty="0" smtClean="0"/>
              <a:t>将盘点结果填制到盘点表里</a:t>
            </a:r>
            <a:endParaRPr lang="en-US" altLang="zh-CN" dirty="0" smtClean="0"/>
          </a:p>
          <a:p>
            <a:r>
              <a:rPr lang="zh-CN" altLang="en-US" dirty="0" smtClean="0"/>
              <a:t>公司高层审核盘点表</a:t>
            </a:r>
            <a:endParaRPr lang="en-US" altLang="zh-CN" dirty="0" smtClean="0"/>
          </a:p>
          <a:p>
            <a:r>
              <a:rPr lang="zh-CN" altLang="zh-CN" dirty="0" smtClean="0"/>
              <a:t>将盘点结果输入系统</a:t>
            </a:r>
            <a:endParaRPr lang="en-US" altLang="zh-CN" dirty="0" smtClean="0"/>
          </a:p>
          <a:p>
            <a:r>
              <a:rPr lang="zh-CN" altLang="zh-CN" dirty="0" smtClean="0"/>
              <a:t>盘点差异过帐</a:t>
            </a:r>
            <a:r>
              <a:rPr lang="en-US" altLang="zh-CN" dirty="0" smtClean="0"/>
              <a:t>,</a:t>
            </a:r>
            <a:r>
              <a:rPr lang="zh-CN" altLang="en-US" dirty="0" smtClean="0"/>
              <a:t>更新存货数据</a:t>
            </a:r>
            <a:endParaRPr lang="en-US" altLang="zh-CN" dirty="0" smtClean="0"/>
          </a:p>
          <a:p>
            <a:r>
              <a:rPr lang="zh-CN" altLang="en-US" dirty="0" smtClean="0"/>
              <a:t>解除库存帐务冻结</a:t>
            </a:r>
            <a:endParaRPr lang="en-US" altLang="zh-CN" dirty="0" smtClean="0"/>
          </a:p>
          <a:p>
            <a:r>
              <a:rPr lang="zh-CN" altLang="zh-CN" b="1" dirty="0" smtClean="0"/>
              <a:t>盘盈盘亏报表</a:t>
            </a:r>
            <a:r>
              <a:rPr lang="zh-CN" altLang="en-US" b="1" dirty="0" smtClean="0"/>
              <a:t>及分析</a:t>
            </a:r>
            <a:endParaRPr lang="zh-CN" altLang="zh-CN" dirty="0" smtClean="0"/>
          </a:p>
          <a:p>
            <a:endParaRPr lang="zh-CN" altLang="zh-CN" dirty="0" smtClean="0"/>
          </a:p>
          <a:p>
            <a:endParaRPr lang="en-US" altLang="zh-CN" dirty="0" smtClean="0"/>
          </a:p>
          <a:p>
            <a:endParaRPr lang="zh-CN" altLang="en-US"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3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3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3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30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20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20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2000"/>
                                        <p:tgtEl>
                                          <p:spTgt spid="3">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fade">
                                      <p:cBhvr>
                                        <p:cTn id="47" dur="2000"/>
                                        <p:tgtEl>
                                          <p:spTgt spid="3">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
                                            <p:txEl>
                                              <p:pRg st="8" end="8"/>
                                            </p:txEl>
                                          </p:spTgt>
                                        </p:tgtEl>
                                        <p:attrNameLst>
                                          <p:attrName>style.visibility</p:attrName>
                                        </p:attrNameLst>
                                      </p:cBhvr>
                                      <p:to>
                                        <p:strVal val="visible"/>
                                      </p:to>
                                    </p:set>
                                    <p:animEffect transition="in" filter="fade">
                                      <p:cBhvr>
                                        <p:cTn id="52" dur="2000"/>
                                        <p:tgtEl>
                                          <p:spTgt spid="3">
                                            <p:txEl>
                                              <p:pRg st="8"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3">
                                            <p:txEl>
                                              <p:pRg st="9" end="9"/>
                                            </p:txEl>
                                          </p:spTgt>
                                        </p:tgtEl>
                                        <p:attrNameLst>
                                          <p:attrName>style.visibility</p:attrName>
                                        </p:attrNameLst>
                                      </p:cBhvr>
                                      <p:to>
                                        <p:strVal val="visible"/>
                                      </p:to>
                                    </p:set>
                                    <p:animEffect transition="in" filter="fade">
                                      <p:cBhvr>
                                        <p:cTn id="57" dur="2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67494"/>
            <a:ext cx="8229600" cy="732614"/>
          </a:xfrm>
        </p:spPr>
        <p:txBody>
          <a:bodyPr/>
          <a:lstStyle/>
          <a:p>
            <a:r>
              <a:rPr lang="zh-CN" altLang="en-US" dirty="0" smtClean="0"/>
              <a:t>成本控制与分析</a:t>
            </a:r>
            <a:endParaRPr lang="zh-CN" altLang="en-US" dirty="0"/>
          </a:p>
        </p:txBody>
      </p:sp>
      <p:sp>
        <p:nvSpPr>
          <p:cNvPr id="3" name="内容占位符 2"/>
          <p:cNvSpPr>
            <a:spLocks noGrp="1"/>
          </p:cNvSpPr>
          <p:nvPr>
            <p:ph idx="1"/>
          </p:nvPr>
        </p:nvSpPr>
        <p:spPr>
          <a:xfrm>
            <a:off x="457200" y="1214422"/>
            <a:ext cx="8229600" cy="5240386"/>
          </a:xfrm>
        </p:spPr>
        <p:txBody>
          <a:bodyPr>
            <a:normAutofit fontScale="77500" lnSpcReduction="20000"/>
          </a:bodyPr>
          <a:lstStyle/>
          <a:p>
            <a:pPr latinLnBrk="1"/>
            <a:r>
              <a:rPr lang="zh-CN" altLang="zh-CN" dirty="0" smtClean="0"/>
              <a:t>设定成本计算的原则、方法。维护标准成本（材料、人工、制造费用）</a:t>
            </a:r>
          </a:p>
          <a:p>
            <a:pPr latinLnBrk="1"/>
            <a:r>
              <a:rPr lang="zh-CN" altLang="zh-CN" dirty="0" smtClean="0"/>
              <a:t>管理和控制差异，包括采购差异、产出差异，报废差异，人工差异，制造费用差异，报告管理并解释差异</a:t>
            </a:r>
          </a:p>
          <a:p>
            <a:pPr latinLnBrk="1"/>
            <a:r>
              <a:rPr lang="zh-CN" altLang="zh-CN" dirty="0" smtClean="0"/>
              <a:t>与工厂经理沟通，了解工厂</a:t>
            </a:r>
            <a:r>
              <a:rPr lang="zh-CN" altLang="en-US" dirty="0" smtClean="0"/>
              <a:t>生产</a:t>
            </a:r>
            <a:r>
              <a:rPr lang="zh-CN" altLang="zh-CN" dirty="0" smtClean="0"/>
              <a:t>流程</a:t>
            </a:r>
            <a:r>
              <a:rPr lang="zh-CN" altLang="en-US" dirty="0" smtClean="0"/>
              <a:t>和关键作业</a:t>
            </a:r>
            <a:r>
              <a:rPr lang="zh-CN" altLang="zh-CN" dirty="0" smtClean="0"/>
              <a:t>，提出改进意见，向工厂经理反馈与其业绩相关的相关费用及差异控制报告</a:t>
            </a:r>
          </a:p>
          <a:p>
            <a:pPr latinLnBrk="1"/>
            <a:r>
              <a:rPr lang="zh-CN" altLang="zh-CN" dirty="0" smtClean="0"/>
              <a:t>管理并报告采购价格，计算并预测价格差异</a:t>
            </a:r>
          </a:p>
          <a:p>
            <a:pPr latinLnBrk="1"/>
            <a:r>
              <a:rPr lang="zh-CN" altLang="zh-CN" dirty="0" smtClean="0"/>
              <a:t>存货管理，主要是存货盘点、存货周转率、可能的存货损失控制和报告</a:t>
            </a:r>
          </a:p>
          <a:p>
            <a:pPr latinLnBrk="1"/>
            <a:r>
              <a:rPr lang="zh-CN" altLang="zh-CN" dirty="0" smtClean="0"/>
              <a:t>成本分析与决策支持，如设备投资决策，外包或自制决策</a:t>
            </a:r>
          </a:p>
          <a:p>
            <a:pPr latinLnBrk="1"/>
            <a:r>
              <a:rPr lang="zh-CN" altLang="zh-CN" dirty="0" smtClean="0"/>
              <a:t>报价支持，提供基本成本构成的分解报价</a:t>
            </a:r>
          </a:p>
          <a:p>
            <a:r>
              <a:rPr lang="zh-CN" altLang="zh-CN" dirty="0" smtClean="0"/>
              <a:t>最好的成本会计核算和管理体系就是最贴近企业生产流程的核算体系</a:t>
            </a:r>
            <a:r>
              <a:rPr lang="en-US" altLang="zh-CN" dirty="0" smtClean="0"/>
              <a:t>,</a:t>
            </a:r>
            <a:r>
              <a:rPr lang="zh-CN" altLang="zh-CN" dirty="0" smtClean="0"/>
              <a:t>这样才能反映本公司的生产管理特点</a:t>
            </a:r>
            <a:r>
              <a:rPr lang="zh-CN" altLang="en-US" dirty="0" smtClean="0"/>
              <a:t>，</a:t>
            </a:r>
            <a:r>
              <a:rPr lang="zh-CN" altLang="zh-CN" dirty="0" smtClean="0"/>
              <a:t>关键</a:t>
            </a:r>
            <a:r>
              <a:rPr lang="zh-CN" altLang="en-US" dirty="0" smtClean="0"/>
              <a:t>是</a:t>
            </a:r>
            <a:r>
              <a:rPr lang="zh-CN" altLang="zh-CN" dirty="0" smtClean="0"/>
              <a:t>要在成本理论的指导下解决管理层关心的问题，将业务和财务相结合</a:t>
            </a:r>
          </a:p>
          <a:p>
            <a:endParaRPr lang="zh-CN" altLang="en-US"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3000"/>
                                        <p:tgtEl>
                                          <p:spTgt spid="2"/>
                                        </p:tgtEl>
                                      </p:cBhvr>
                                    </p:animEffect>
                                    <p:anim calcmode="lin" valueType="num">
                                      <p:cBhvr>
                                        <p:cTn id="8" dur="3000" fill="hold"/>
                                        <p:tgtEl>
                                          <p:spTgt spid="2"/>
                                        </p:tgtEl>
                                        <p:attrNameLst>
                                          <p:attrName>ppt_w</p:attrName>
                                        </p:attrNameLst>
                                      </p:cBhvr>
                                      <p:tavLst>
                                        <p:tav tm="0" fmla="#ppt_w*sin(2.5*pi*$)">
                                          <p:val>
                                            <p:fltVal val="0"/>
                                          </p:val>
                                        </p:tav>
                                        <p:tav tm="100000">
                                          <p:val>
                                            <p:fltVal val="1"/>
                                          </p:val>
                                        </p:tav>
                                      </p:tavLst>
                                    </p:anim>
                                    <p:anim calcmode="lin" valueType="num">
                                      <p:cBhvr>
                                        <p:cTn id="9" dur="3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nodeType="clickEffect">
                                  <p:stCondLst>
                                    <p:cond delay="0"/>
                                  </p:stCondLst>
                                  <p:iterate type="lt">
                                    <p:tmPct val="10000"/>
                                  </p:iterate>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2000"/>
                                        <p:tgtEl>
                                          <p:spTgt spid="3">
                                            <p:txEl>
                                              <p:pRg st="0" end="0"/>
                                            </p:txEl>
                                          </p:spTgt>
                                        </p:tgtEl>
                                      </p:cBhvr>
                                    </p:animEffect>
                                    <p:anim calcmode="lin" valueType="num">
                                      <p:cBhvr>
                                        <p:cTn id="15"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16"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45" presetClass="entr" presetSubtype="0" fill="hold" nodeType="clickEffect">
                                  <p:stCondLst>
                                    <p:cond delay="0"/>
                                  </p:stCondLst>
                                  <p:iterate type="lt">
                                    <p:tmPct val="10000"/>
                                  </p:iterate>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2000"/>
                                        <p:tgtEl>
                                          <p:spTgt spid="3">
                                            <p:txEl>
                                              <p:pRg st="1" end="1"/>
                                            </p:txEl>
                                          </p:spTgt>
                                        </p:tgtEl>
                                      </p:cBhvr>
                                    </p:animEffect>
                                    <p:anim calcmode="lin" valueType="num">
                                      <p:cBhvr>
                                        <p:cTn id="22"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23"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45" presetClass="entr" presetSubtype="0" fill="hold" nodeType="clickEffect">
                                  <p:stCondLst>
                                    <p:cond delay="0"/>
                                  </p:stCondLst>
                                  <p:iterate type="lt">
                                    <p:tmPct val="10000"/>
                                  </p:iterate>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2000"/>
                                        <p:tgtEl>
                                          <p:spTgt spid="3">
                                            <p:txEl>
                                              <p:pRg st="2" end="2"/>
                                            </p:txEl>
                                          </p:spTgt>
                                        </p:tgtEl>
                                      </p:cBhvr>
                                    </p:animEffect>
                                    <p:anim calcmode="lin" valueType="num">
                                      <p:cBhvr>
                                        <p:cTn id="29" dur="2000" fill="hold"/>
                                        <p:tgtEl>
                                          <p:spTgt spid="3">
                                            <p:txEl>
                                              <p:pRg st="2" end="2"/>
                                            </p:txEl>
                                          </p:spTgt>
                                        </p:tgtEl>
                                        <p:attrNameLst>
                                          <p:attrName>ppt_w</p:attrName>
                                        </p:attrNameLst>
                                      </p:cBhvr>
                                      <p:tavLst>
                                        <p:tav tm="0" fmla="#ppt_w*sin(2.5*pi*$)">
                                          <p:val>
                                            <p:fltVal val="0"/>
                                          </p:val>
                                        </p:tav>
                                        <p:tav tm="100000">
                                          <p:val>
                                            <p:fltVal val="1"/>
                                          </p:val>
                                        </p:tav>
                                      </p:tavLst>
                                    </p:anim>
                                    <p:anim calcmode="lin" valueType="num">
                                      <p:cBhvr>
                                        <p:cTn id="30" dur="20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45" presetClass="entr" presetSubtype="0" fill="hold" nodeType="clickEffect">
                                  <p:stCondLst>
                                    <p:cond delay="0"/>
                                  </p:stCondLst>
                                  <p:iterate type="lt">
                                    <p:tmPct val="10000"/>
                                  </p:iterate>
                                  <p:childTnLst>
                                    <p:set>
                                      <p:cBhvr>
                                        <p:cTn id="34" dur="1" fill="hold">
                                          <p:stCondLst>
                                            <p:cond delay="0"/>
                                          </p:stCondLst>
                                        </p:cTn>
                                        <p:tgtEl>
                                          <p:spTgt spid="3">
                                            <p:txEl>
                                              <p:pRg st="3" end="3"/>
                                            </p:txEl>
                                          </p:spTgt>
                                        </p:tgtEl>
                                        <p:attrNameLst>
                                          <p:attrName>style.visibility</p:attrName>
                                        </p:attrNameLst>
                                      </p:cBhvr>
                                      <p:to>
                                        <p:strVal val="visible"/>
                                      </p:to>
                                    </p:set>
                                    <p:animEffect transition="in" filter="fade">
                                      <p:cBhvr>
                                        <p:cTn id="35" dur="2000"/>
                                        <p:tgtEl>
                                          <p:spTgt spid="3">
                                            <p:txEl>
                                              <p:pRg st="3" end="3"/>
                                            </p:txEl>
                                          </p:spTgt>
                                        </p:tgtEl>
                                      </p:cBhvr>
                                    </p:animEffect>
                                    <p:anim calcmode="lin" valueType="num">
                                      <p:cBhvr>
                                        <p:cTn id="36" dur="2000" fill="hold"/>
                                        <p:tgtEl>
                                          <p:spTgt spid="3">
                                            <p:txEl>
                                              <p:pRg st="3" end="3"/>
                                            </p:txEl>
                                          </p:spTgt>
                                        </p:tgtEl>
                                        <p:attrNameLst>
                                          <p:attrName>ppt_w</p:attrName>
                                        </p:attrNameLst>
                                      </p:cBhvr>
                                      <p:tavLst>
                                        <p:tav tm="0" fmla="#ppt_w*sin(2.5*pi*$)">
                                          <p:val>
                                            <p:fltVal val="0"/>
                                          </p:val>
                                        </p:tav>
                                        <p:tav tm="100000">
                                          <p:val>
                                            <p:fltVal val="1"/>
                                          </p:val>
                                        </p:tav>
                                      </p:tavLst>
                                    </p:anim>
                                    <p:anim calcmode="lin" valueType="num">
                                      <p:cBhvr>
                                        <p:cTn id="37" dur="2000" fill="hold"/>
                                        <p:tgtEl>
                                          <p:spTgt spid="3">
                                            <p:txEl>
                                              <p:pRg st="3" end="3"/>
                                            </p:txEl>
                                          </p:spTgt>
                                        </p:tgtEl>
                                        <p:attrNameLst>
                                          <p:attrName>ppt_h</p:attrName>
                                        </p:attrNameLst>
                                      </p:cBhvr>
                                      <p:tavLst>
                                        <p:tav tm="0">
                                          <p:val>
                                            <p:strVal val="#ppt_h"/>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45" presetClass="entr" presetSubtype="0" fill="hold" nodeType="clickEffect">
                                  <p:stCondLst>
                                    <p:cond delay="0"/>
                                  </p:stCondLst>
                                  <p:iterate type="lt">
                                    <p:tmPct val="10000"/>
                                  </p:iterate>
                                  <p:childTnLst>
                                    <p:set>
                                      <p:cBhvr>
                                        <p:cTn id="41" dur="1" fill="hold">
                                          <p:stCondLst>
                                            <p:cond delay="0"/>
                                          </p:stCondLst>
                                        </p:cTn>
                                        <p:tgtEl>
                                          <p:spTgt spid="3">
                                            <p:txEl>
                                              <p:pRg st="4" end="4"/>
                                            </p:txEl>
                                          </p:spTgt>
                                        </p:tgtEl>
                                        <p:attrNameLst>
                                          <p:attrName>style.visibility</p:attrName>
                                        </p:attrNameLst>
                                      </p:cBhvr>
                                      <p:to>
                                        <p:strVal val="visible"/>
                                      </p:to>
                                    </p:set>
                                    <p:animEffect transition="in" filter="fade">
                                      <p:cBhvr>
                                        <p:cTn id="42" dur="2000"/>
                                        <p:tgtEl>
                                          <p:spTgt spid="3">
                                            <p:txEl>
                                              <p:pRg st="4" end="4"/>
                                            </p:txEl>
                                          </p:spTgt>
                                        </p:tgtEl>
                                      </p:cBhvr>
                                    </p:animEffect>
                                    <p:anim calcmode="lin" valueType="num">
                                      <p:cBhvr>
                                        <p:cTn id="43" dur="2000" fill="hold"/>
                                        <p:tgtEl>
                                          <p:spTgt spid="3">
                                            <p:txEl>
                                              <p:pRg st="4" end="4"/>
                                            </p:txEl>
                                          </p:spTgt>
                                        </p:tgtEl>
                                        <p:attrNameLst>
                                          <p:attrName>ppt_w</p:attrName>
                                        </p:attrNameLst>
                                      </p:cBhvr>
                                      <p:tavLst>
                                        <p:tav tm="0" fmla="#ppt_w*sin(2.5*pi*$)">
                                          <p:val>
                                            <p:fltVal val="0"/>
                                          </p:val>
                                        </p:tav>
                                        <p:tav tm="100000">
                                          <p:val>
                                            <p:fltVal val="1"/>
                                          </p:val>
                                        </p:tav>
                                      </p:tavLst>
                                    </p:anim>
                                    <p:anim calcmode="lin" valueType="num">
                                      <p:cBhvr>
                                        <p:cTn id="44" dur="2000" fill="hold"/>
                                        <p:tgtEl>
                                          <p:spTgt spid="3">
                                            <p:txEl>
                                              <p:pRg st="4" end="4"/>
                                            </p:txEl>
                                          </p:spTgt>
                                        </p:tgtEl>
                                        <p:attrNameLst>
                                          <p:attrName>ppt_h</p:attrName>
                                        </p:attrNameLst>
                                      </p:cBhvr>
                                      <p:tavLst>
                                        <p:tav tm="0">
                                          <p:val>
                                            <p:strVal val="#ppt_h"/>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45" presetClass="entr" presetSubtype="0" fill="hold" nodeType="clickEffect">
                                  <p:stCondLst>
                                    <p:cond delay="0"/>
                                  </p:stCondLst>
                                  <p:iterate type="lt">
                                    <p:tmPct val="10000"/>
                                  </p:iterate>
                                  <p:childTnLst>
                                    <p:set>
                                      <p:cBhvr>
                                        <p:cTn id="48" dur="1" fill="hold">
                                          <p:stCondLst>
                                            <p:cond delay="0"/>
                                          </p:stCondLst>
                                        </p:cTn>
                                        <p:tgtEl>
                                          <p:spTgt spid="3">
                                            <p:txEl>
                                              <p:pRg st="5" end="5"/>
                                            </p:txEl>
                                          </p:spTgt>
                                        </p:tgtEl>
                                        <p:attrNameLst>
                                          <p:attrName>style.visibility</p:attrName>
                                        </p:attrNameLst>
                                      </p:cBhvr>
                                      <p:to>
                                        <p:strVal val="visible"/>
                                      </p:to>
                                    </p:set>
                                    <p:animEffect transition="in" filter="fade">
                                      <p:cBhvr>
                                        <p:cTn id="49" dur="2000"/>
                                        <p:tgtEl>
                                          <p:spTgt spid="3">
                                            <p:txEl>
                                              <p:pRg st="5" end="5"/>
                                            </p:txEl>
                                          </p:spTgt>
                                        </p:tgtEl>
                                      </p:cBhvr>
                                    </p:animEffect>
                                    <p:anim calcmode="lin" valueType="num">
                                      <p:cBhvr>
                                        <p:cTn id="50" dur="2000" fill="hold"/>
                                        <p:tgtEl>
                                          <p:spTgt spid="3">
                                            <p:txEl>
                                              <p:pRg st="5" end="5"/>
                                            </p:txEl>
                                          </p:spTgt>
                                        </p:tgtEl>
                                        <p:attrNameLst>
                                          <p:attrName>ppt_w</p:attrName>
                                        </p:attrNameLst>
                                      </p:cBhvr>
                                      <p:tavLst>
                                        <p:tav tm="0" fmla="#ppt_w*sin(2.5*pi*$)">
                                          <p:val>
                                            <p:fltVal val="0"/>
                                          </p:val>
                                        </p:tav>
                                        <p:tav tm="100000">
                                          <p:val>
                                            <p:fltVal val="1"/>
                                          </p:val>
                                        </p:tav>
                                      </p:tavLst>
                                    </p:anim>
                                    <p:anim calcmode="lin" valueType="num">
                                      <p:cBhvr>
                                        <p:cTn id="51" dur="2000" fill="hold"/>
                                        <p:tgtEl>
                                          <p:spTgt spid="3">
                                            <p:txEl>
                                              <p:pRg st="5" end="5"/>
                                            </p:txEl>
                                          </p:spTgt>
                                        </p:tgtEl>
                                        <p:attrNameLst>
                                          <p:attrName>ppt_h</p:attrName>
                                        </p:attrNameLst>
                                      </p:cBhvr>
                                      <p:tavLst>
                                        <p:tav tm="0">
                                          <p:val>
                                            <p:strVal val="#ppt_h"/>
                                          </p:val>
                                        </p:tav>
                                        <p:tav tm="100000">
                                          <p:val>
                                            <p:strVal val="#ppt_h"/>
                                          </p:val>
                                        </p:tav>
                                      </p:tavLst>
                                    </p:anim>
                                  </p:childTnLst>
                                </p:cTn>
                              </p:par>
                            </p:childTnLst>
                          </p:cTn>
                        </p:par>
                      </p:childTnLst>
                    </p:cTn>
                  </p:par>
                  <p:par>
                    <p:cTn id="52" fill="hold">
                      <p:stCondLst>
                        <p:cond delay="indefinite"/>
                      </p:stCondLst>
                      <p:childTnLst>
                        <p:par>
                          <p:cTn id="53" fill="hold">
                            <p:stCondLst>
                              <p:cond delay="0"/>
                            </p:stCondLst>
                            <p:childTnLst>
                              <p:par>
                                <p:cTn id="54" presetID="45" presetClass="entr" presetSubtype="0" fill="hold" nodeType="clickEffect">
                                  <p:stCondLst>
                                    <p:cond delay="0"/>
                                  </p:stCondLst>
                                  <p:iterate type="lt">
                                    <p:tmPct val="10000"/>
                                  </p:iterate>
                                  <p:childTnLst>
                                    <p:set>
                                      <p:cBhvr>
                                        <p:cTn id="55" dur="1" fill="hold">
                                          <p:stCondLst>
                                            <p:cond delay="0"/>
                                          </p:stCondLst>
                                        </p:cTn>
                                        <p:tgtEl>
                                          <p:spTgt spid="3">
                                            <p:txEl>
                                              <p:pRg st="6" end="6"/>
                                            </p:txEl>
                                          </p:spTgt>
                                        </p:tgtEl>
                                        <p:attrNameLst>
                                          <p:attrName>style.visibility</p:attrName>
                                        </p:attrNameLst>
                                      </p:cBhvr>
                                      <p:to>
                                        <p:strVal val="visible"/>
                                      </p:to>
                                    </p:set>
                                    <p:animEffect transition="in" filter="fade">
                                      <p:cBhvr>
                                        <p:cTn id="56" dur="2000"/>
                                        <p:tgtEl>
                                          <p:spTgt spid="3">
                                            <p:txEl>
                                              <p:pRg st="6" end="6"/>
                                            </p:txEl>
                                          </p:spTgt>
                                        </p:tgtEl>
                                      </p:cBhvr>
                                    </p:animEffect>
                                    <p:anim calcmode="lin" valueType="num">
                                      <p:cBhvr>
                                        <p:cTn id="57" dur="2000" fill="hold"/>
                                        <p:tgtEl>
                                          <p:spTgt spid="3">
                                            <p:txEl>
                                              <p:pRg st="6" end="6"/>
                                            </p:txEl>
                                          </p:spTgt>
                                        </p:tgtEl>
                                        <p:attrNameLst>
                                          <p:attrName>ppt_w</p:attrName>
                                        </p:attrNameLst>
                                      </p:cBhvr>
                                      <p:tavLst>
                                        <p:tav tm="0" fmla="#ppt_w*sin(2.5*pi*$)">
                                          <p:val>
                                            <p:fltVal val="0"/>
                                          </p:val>
                                        </p:tav>
                                        <p:tav tm="100000">
                                          <p:val>
                                            <p:fltVal val="1"/>
                                          </p:val>
                                        </p:tav>
                                      </p:tavLst>
                                    </p:anim>
                                    <p:anim calcmode="lin" valueType="num">
                                      <p:cBhvr>
                                        <p:cTn id="58" dur="2000" fill="hold"/>
                                        <p:tgtEl>
                                          <p:spTgt spid="3">
                                            <p:txEl>
                                              <p:pRg st="6" end="6"/>
                                            </p:txEl>
                                          </p:spTgt>
                                        </p:tgtEl>
                                        <p:attrNameLst>
                                          <p:attrName>ppt_h</p:attrName>
                                        </p:attrNameLst>
                                      </p:cBhvr>
                                      <p:tavLst>
                                        <p:tav tm="0">
                                          <p:val>
                                            <p:strVal val="#ppt_h"/>
                                          </p:val>
                                        </p:tav>
                                        <p:tav tm="100000">
                                          <p:val>
                                            <p:strVal val="#ppt_h"/>
                                          </p:val>
                                        </p:tav>
                                      </p:tavLst>
                                    </p:anim>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3">
                                            <p:txEl>
                                              <p:pRg st="7" end="7"/>
                                            </p:txEl>
                                          </p:spTgt>
                                        </p:tgtEl>
                                        <p:attrNameLst>
                                          <p:attrName>style.visibility</p:attrName>
                                        </p:attrNameLst>
                                      </p:cBhvr>
                                      <p:to>
                                        <p:strVal val="visible"/>
                                      </p:to>
                                    </p:set>
                                    <p:animEffect transition="in" filter="fade">
                                      <p:cBhvr>
                                        <p:cTn id="63" dur="3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ERP</a:t>
            </a:r>
            <a:r>
              <a:rPr lang="zh-CN" altLang="en-US" dirty="0" smtClean="0"/>
              <a:t>框架</a:t>
            </a:r>
            <a:endParaRPr lang="zh-CN" altLang="en-US" dirty="0"/>
          </a:p>
        </p:txBody>
      </p:sp>
      <p:pic>
        <p:nvPicPr>
          <p:cNvPr id="4" name="图片 8" descr="ERP系统实施的“成本控制”路线流程图"/>
          <p:cNvPicPr>
            <a:picLocks noGrp="1"/>
          </p:cNvPicPr>
          <p:nvPr>
            <p:ph idx="1"/>
          </p:nvPr>
        </p:nvPicPr>
        <p:blipFill>
          <a:blip r:embed="rId2" cstate="print"/>
          <a:srcRect/>
          <a:stretch>
            <a:fillRect/>
          </a:stretch>
        </p:blipFill>
        <p:spPr bwMode="auto">
          <a:xfrm>
            <a:off x="1071538" y="1428736"/>
            <a:ext cx="7072362" cy="4630751"/>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10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1000" accel="50000" fill="hold">
                                          <p:stCondLst>
                                            <p:cond delay="1000"/>
                                          </p:stCondLst>
                                        </p:cTn>
                                        <p:tgtEl>
                                          <p:spTgt spid="2"/>
                                        </p:tgtEl>
                                        <p:attrNameLst>
                                          <p:attrName>ppt_w</p:attrName>
                                        </p:attrNameLst>
                                      </p:cBhvr>
                                      <p:tavLst>
                                        <p:tav tm="0">
                                          <p:val>
                                            <p:strVal val="#ppt_w*.05"/>
                                          </p:val>
                                        </p:tav>
                                        <p:tav tm="100000">
                                          <p:val>
                                            <p:strVal val="#ppt_w"/>
                                          </p:val>
                                        </p:tav>
                                      </p:tavLst>
                                    </p:anim>
                                    <p:anim calcmode="lin" valueType="num">
                                      <p:cBhvr>
                                        <p:cTn id="10" dur="2000" fill="hold"/>
                                        <p:tgtEl>
                                          <p:spTgt spid="2"/>
                                        </p:tgtEl>
                                        <p:attrNameLst>
                                          <p:attrName>ppt_h</p:attrName>
                                        </p:attrNameLst>
                                      </p:cBhvr>
                                      <p:tavLst>
                                        <p:tav tm="0">
                                          <p:val>
                                            <p:strVal val="#ppt_h"/>
                                          </p:val>
                                        </p:tav>
                                        <p:tav tm="100000">
                                          <p:val>
                                            <p:strVal val="#ppt_h"/>
                                          </p:val>
                                        </p:tav>
                                      </p:tavLst>
                                    </p:anim>
                                    <p:anim calcmode="lin" valueType="num">
                                      <p:cBhvr>
                                        <p:cTn id="11" dur="10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10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1000" accel="50000" fill="hold">
                                          <p:stCondLst>
                                            <p:cond delay="1000"/>
                                          </p:stCondLst>
                                        </p:cTn>
                                        <p:tgtEl>
                                          <p:spTgt spid="2"/>
                                        </p:tgtEl>
                                        <p:attrNameLst>
                                          <p:attrName>ppt_y</p:attrName>
                                        </p:attrNameLst>
                                      </p:cBhvr>
                                      <p:tavLst>
                                        <p:tav tm="0">
                                          <p:val>
                                            <p:strVal val="#ppt_y+.1"/>
                                          </p:val>
                                        </p:tav>
                                        <p:tav tm="100000">
                                          <p:val>
                                            <p:strVal val="#ppt_y"/>
                                          </p:val>
                                        </p:tav>
                                      </p:tavLst>
                                    </p:anim>
                                    <p:animEffect transition="in" filter="fade">
                                      <p:cBhvr>
                                        <p:cTn id="14" dur="2000" decel="50000">
                                          <p:stCondLst>
                                            <p:cond delay="0"/>
                                          </p:stCondLst>
                                        </p:cTn>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heel(4)">
                                      <p:cBhvr>
                                        <p:cTn id="1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采购成本管理</a:t>
            </a:r>
            <a:endParaRPr lang="zh-CN" altLang="en-US" dirty="0"/>
          </a:p>
        </p:txBody>
      </p:sp>
      <p:pic>
        <p:nvPicPr>
          <p:cNvPr id="4" name="图片 10" descr="ERP系统实施的“成本控制”路线流程图"/>
          <p:cNvPicPr>
            <a:picLocks noGrp="1"/>
          </p:cNvPicPr>
          <p:nvPr>
            <p:ph idx="1"/>
          </p:nvPr>
        </p:nvPicPr>
        <p:blipFill>
          <a:blip r:embed="rId2" cstate="print"/>
          <a:srcRect/>
          <a:stretch>
            <a:fillRect/>
          </a:stretch>
        </p:blipFill>
        <p:spPr bwMode="auto">
          <a:xfrm>
            <a:off x="785786" y="1928801"/>
            <a:ext cx="7715304" cy="2863861"/>
          </a:xfrm>
          <a:prstGeom prst="rect">
            <a:avLst/>
          </a:prstGeom>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3000" fill="hold"/>
                                        <p:tgtEl>
                                          <p:spTgt spid="2"/>
                                        </p:tgtEl>
                                        <p:attrNameLst>
                                          <p:attrName>ppt_x</p:attrName>
                                        </p:attrNameLst>
                                      </p:cBhvr>
                                      <p:tavLst>
                                        <p:tav tm="0">
                                          <p:val>
                                            <p:strVal val="#ppt_x"/>
                                          </p:val>
                                        </p:tav>
                                        <p:tav tm="100000">
                                          <p:val>
                                            <p:strVal val="#ppt_x"/>
                                          </p:val>
                                        </p:tav>
                                      </p:tavLst>
                                    </p:anim>
                                    <p:anim calcmode="lin" valueType="num">
                                      <p:cBhvr>
                                        <p:cTn id="8" dur="3000" fill="hold"/>
                                        <p:tgtEl>
                                          <p:spTgt spid="2"/>
                                        </p:tgtEl>
                                        <p:attrNameLst>
                                          <p:attrName>ppt_y</p:attrName>
                                        </p:attrNameLst>
                                      </p:cBhvr>
                                      <p:tavLst>
                                        <p:tav tm="0">
                                          <p:val>
                                            <p:strVal val="#ppt_y+1"/>
                                          </p:val>
                                        </p:tav>
                                        <p:tav tm="100000">
                                          <p:val>
                                            <p:strVal val="#ppt_y-1"/>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车间成本管理</a:t>
            </a:r>
            <a:endParaRPr lang="zh-CN" altLang="en-US" dirty="0"/>
          </a:p>
        </p:txBody>
      </p:sp>
      <p:pic>
        <p:nvPicPr>
          <p:cNvPr id="4" name="图片 11" descr="ERP系统实施的“成本控制”路线流程图"/>
          <p:cNvPicPr>
            <a:picLocks noGrp="1"/>
          </p:cNvPicPr>
          <p:nvPr>
            <p:ph idx="1"/>
          </p:nvPr>
        </p:nvPicPr>
        <p:blipFill>
          <a:blip r:embed="rId2" cstate="print"/>
          <a:srcRect/>
          <a:stretch>
            <a:fillRect/>
          </a:stretch>
        </p:blipFill>
        <p:spPr bwMode="auto">
          <a:xfrm>
            <a:off x="1000100" y="1785927"/>
            <a:ext cx="6929485" cy="3444886"/>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 calcmode="lin" valueType="num">
                                      <p:cBhvr>
                                        <p:cTn id="9" dur="2000" fill="hold"/>
                                        <p:tgtEl>
                                          <p:spTgt spid="2"/>
                                        </p:tgtEl>
                                        <p:attrNameLst>
                                          <p:attrName>style.rotation</p:attrName>
                                        </p:attrNameLst>
                                      </p:cBhvr>
                                      <p:tavLst>
                                        <p:tav tm="0">
                                          <p:val>
                                            <p:fltVal val="90"/>
                                          </p:val>
                                        </p:tav>
                                        <p:tav tm="100000">
                                          <p:val>
                                            <p:fltVal val="0"/>
                                          </p:val>
                                        </p:tav>
                                      </p:tavLst>
                                    </p:anim>
                                    <p:animEffect transition="in" filter="fade">
                                      <p:cBhvr>
                                        <p:cTn id="10" dur="2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540544" y="1071546"/>
            <a:ext cx="8062912" cy="1174767"/>
          </a:xfrm>
        </p:spPr>
        <p:txBody>
          <a:bodyPr>
            <a:normAutofit/>
          </a:bodyPr>
          <a:lstStyle/>
          <a:p>
            <a:pPr algn="ctr"/>
            <a:r>
              <a:rPr lang="en-US" altLang="zh-CN" dirty="0" smtClean="0"/>
              <a:t>Thank you</a:t>
            </a:r>
            <a:endParaRPr lang="zh-CN" altLang="en-US" dirty="0"/>
          </a:p>
        </p:txBody>
      </p:sp>
      <p:sp>
        <p:nvSpPr>
          <p:cNvPr id="5" name="Subtitle 4"/>
          <p:cNvSpPr>
            <a:spLocks noGrp="1"/>
          </p:cNvSpPr>
          <p:nvPr>
            <p:ph type="subTitle" idx="1"/>
          </p:nvPr>
        </p:nvSpPr>
        <p:spPr>
          <a:xfrm>
            <a:off x="540544" y="3214686"/>
            <a:ext cx="8062912" cy="1285884"/>
          </a:xfrm>
        </p:spPr>
        <p:txBody>
          <a:bodyPr/>
          <a:lstStyle/>
          <a:p>
            <a:pPr algn="ctr"/>
            <a:r>
              <a:rPr lang="en-US" altLang="zh-CN" dirty="0" smtClean="0"/>
              <a:t>End</a:t>
            </a:r>
          </a:p>
          <a:p>
            <a:endParaRPr lang="zh-CN" altLang="en-US"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1"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5" grpI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RP中的成本管理"/>
          <p:cNvPicPr/>
          <p:nvPr/>
        </p:nvPicPr>
        <p:blipFill>
          <a:blip r:embed="rId2" cstate="print"/>
          <a:srcRect/>
          <a:stretch>
            <a:fillRect/>
          </a:stretch>
        </p:blipFill>
        <p:spPr bwMode="auto">
          <a:xfrm>
            <a:off x="571472" y="2571744"/>
            <a:ext cx="7715304" cy="4000528"/>
          </a:xfrm>
          <a:prstGeom prst="rect">
            <a:avLst/>
          </a:prstGeom>
          <a:noFill/>
          <a:ln w="9525">
            <a:noFill/>
            <a:miter lim="800000"/>
            <a:headEnd/>
            <a:tailEnd/>
          </a:ln>
        </p:spPr>
      </p:pic>
      <p:sp>
        <p:nvSpPr>
          <p:cNvPr id="5" name="Title 4"/>
          <p:cNvSpPr>
            <a:spLocks noGrp="1"/>
          </p:cNvSpPr>
          <p:nvPr>
            <p:ph type="title"/>
          </p:nvPr>
        </p:nvSpPr>
        <p:spPr>
          <a:xfrm>
            <a:off x="1500166" y="428604"/>
            <a:ext cx="3071834" cy="642942"/>
          </a:xfrm>
        </p:spPr>
        <p:txBody>
          <a:bodyPr>
            <a:normAutofit fontScale="90000"/>
          </a:bodyPr>
          <a:lstStyle/>
          <a:p>
            <a:r>
              <a:rPr lang="zh-CN" altLang="en-US" sz="3200" dirty="0" smtClean="0">
                <a:solidFill>
                  <a:schemeClr val="bg1"/>
                </a:solidFill>
                <a:effectLst/>
                <a:latin typeface="黑体" pitchFamily="2" charset="-122"/>
                <a:ea typeface="黑体" pitchFamily="2" charset="-122"/>
              </a:rPr>
              <a:t>生产成本组成</a:t>
            </a:r>
            <a:endParaRPr lang="zh-CN" altLang="en-US" sz="3200" dirty="0">
              <a:solidFill>
                <a:schemeClr val="bg1"/>
              </a:solidFill>
              <a:effectLst/>
              <a:latin typeface="黑体" pitchFamily="2" charset="-122"/>
              <a:ea typeface="黑体" pitchFamily="2" charset="-122"/>
            </a:endParaRPr>
          </a:p>
        </p:txBody>
      </p:sp>
      <p:sp>
        <p:nvSpPr>
          <p:cNvPr id="6" name="Content Placeholder 5"/>
          <p:cNvSpPr>
            <a:spLocks noGrp="1"/>
          </p:cNvSpPr>
          <p:nvPr>
            <p:ph idx="1"/>
          </p:nvPr>
        </p:nvSpPr>
        <p:spPr>
          <a:xfrm>
            <a:off x="1643042" y="1714488"/>
            <a:ext cx="3714776" cy="642942"/>
          </a:xfrm>
        </p:spPr>
        <p:txBody>
          <a:bodyPr/>
          <a:lstStyle/>
          <a:p>
            <a:r>
              <a:rPr lang="zh-CN" altLang="en-US" dirty="0" smtClean="0"/>
              <a:t>生产成本构成图</a:t>
            </a:r>
            <a:endParaRPr lang="en-US" altLang="zh-CN" dirty="0" smtClean="0"/>
          </a:p>
          <a:p>
            <a:endParaRPr lang="zh-CN" altLang="en-US" dirty="0"/>
          </a:p>
        </p:txBody>
      </p:sp>
      <p:pic>
        <p:nvPicPr>
          <p:cNvPr id="1026" name="Picture 2" descr="logo"/>
          <p:cNvPicPr>
            <a:picLocks noChangeAspect="1" noChangeArrowheads="1"/>
          </p:cNvPicPr>
          <p:nvPr/>
        </p:nvPicPr>
        <p:blipFill>
          <a:blip r:embed="rId3" cstate="print"/>
          <a:srcRect/>
          <a:stretch>
            <a:fillRect/>
          </a:stretch>
        </p:blipFill>
        <p:spPr bwMode="auto">
          <a:xfrm>
            <a:off x="1063625" y="512762"/>
            <a:ext cx="757965" cy="701659"/>
          </a:xfrm>
          <a:prstGeom prst="rect">
            <a:avLst/>
          </a:prstGeom>
          <a:no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2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2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2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2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3" presetClass="entr" presetSubtype="5"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linds(vertical)">
                                      <p:cBhvr>
                                        <p:cTn id="19" dur="5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b="1" dirty="0" smtClean="0">
                <a:solidFill>
                  <a:schemeClr val="bg1"/>
                </a:solidFill>
              </a:rPr>
              <a:t>生产成本概括</a:t>
            </a:r>
            <a:endParaRPr lang="zh-CN" altLang="en-US" b="1" dirty="0">
              <a:solidFill>
                <a:schemeClr val="bg1"/>
              </a:solidFill>
            </a:endParaRPr>
          </a:p>
        </p:txBody>
      </p:sp>
      <p:sp>
        <p:nvSpPr>
          <p:cNvPr id="3" name="Content Placeholder 2"/>
          <p:cNvSpPr>
            <a:spLocks noGrp="1"/>
          </p:cNvSpPr>
          <p:nvPr>
            <p:ph idx="1"/>
          </p:nvPr>
        </p:nvSpPr>
        <p:spPr/>
        <p:txBody>
          <a:bodyPr/>
          <a:lstStyle/>
          <a:p>
            <a:r>
              <a:rPr lang="zh-CN" altLang="en-US" dirty="0" smtClean="0"/>
              <a:t>料、工、费</a:t>
            </a:r>
            <a:r>
              <a:rPr lang="en-US" altLang="zh-CN" dirty="0" smtClean="0"/>
              <a:t>----</a:t>
            </a:r>
            <a:r>
              <a:rPr lang="zh-CN" altLang="en-US" dirty="0" smtClean="0"/>
              <a:t>原材料、人工、制造费用</a:t>
            </a:r>
            <a:endParaRPr lang="en-US" altLang="zh-CN" dirty="0" smtClean="0"/>
          </a:p>
          <a:p>
            <a:r>
              <a:rPr lang="zh-CN" altLang="en-US" dirty="0" smtClean="0"/>
              <a:t>物、人、机</a:t>
            </a:r>
            <a:r>
              <a:rPr lang="en-US" altLang="zh-CN" dirty="0" smtClean="0"/>
              <a:t>----</a:t>
            </a:r>
            <a:r>
              <a:rPr lang="zh-CN" altLang="en-US" dirty="0" smtClean="0"/>
              <a:t>表现为物料、人力、机物辅料的耗费</a:t>
            </a:r>
            <a:endParaRPr lang="zh-CN" altLang="en-US"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3000"/>
                                        <p:tgtEl>
                                          <p:spTgt spid="2"/>
                                        </p:tgtEl>
                                      </p:cBhvr>
                                    </p:animEffect>
                                    <p:anim calcmode="lin" valueType="num">
                                      <p:cBhvr>
                                        <p:cTn id="8" dur="3000" fill="hold"/>
                                        <p:tgtEl>
                                          <p:spTgt spid="2"/>
                                        </p:tgtEl>
                                        <p:attrNameLst>
                                          <p:attrName>ppt_x</p:attrName>
                                        </p:attrNameLst>
                                      </p:cBhvr>
                                      <p:tavLst>
                                        <p:tav tm="0">
                                          <p:val>
                                            <p:strVal val="#ppt_x-.1"/>
                                          </p:val>
                                        </p:tav>
                                        <p:tav tm="100000">
                                          <p:val>
                                            <p:strVal val="#ppt_x"/>
                                          </p:val>
                                        </p:tav>
                                      </p:tavLst>
                                    </p:anim>
                                    <p:anim calcmode="lin" valueType="num">
                                      <p:cBhvr>
                                        <p:cTn id="9" dur="3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repeatCount="200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2000"/>
                                        <p:tgtEl>
                                          <p:spTgt spid="3">
                                            <p:txEl>
                                              <p:pRg st="0" end="0"/>
                                            </p:txEl>
                                          </p:spTgt>
                                        </p:tgtEl>
                                      </p:cBhvr>
                                    </p:animEffect>
                                    <p:anim calcmode="lin" valueType="num">
                                      <p:cBhvr>
                                        <p:cTn id="15"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2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5" presetClass="entr" presetSubtype="0" repeatCount="200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3000"/>
                                        <p:tgtEl>
                                          <p:spTgt spid="3">
                                            <p:txEl>
                                              <p:pRg st="1" end="1"/>
                                            </p:txEl>
                                          </p:spTgt>
                                        </p:tgtEl>
                                      </p:cBhvr>
                                    </p:animEffect>
                                    <p:anim calcmode="lin" valueType="num">
                                      <p:cBhvr>
                                        <p:cTn id="22" dur="3000" fill="hold"/>
                                        <p:tgtEl>
                                          <p:spTgt spid="3">
                                            <p:txEl>
                                              <p:pRg st="1" end="1"/>
                                            </p:txEl>
                                          </p:spTgt>
                                        </p:tgtEl>
                                        <p:attrNameLst>
                                          <p:attrName>style.rotation</p:attrName>
                                        </p:attrNameLst>
                                      </p:cBhvr>
                                      <p:tavLst>
                                        <p:tav tm="0">
                                          <p:val>
                                            <p:fltVal val="720"/>
                                          </p:val>
                                        </p:tav>
                                        <p:tav tm="100000">
                                          <p:val>
                                            <p:fltVal val="0"/>
                                          </p:val>
                                        </p:tav>
                                      </p:tavLst>
                                    </p:anim>
                                    <p:anim calcmode="lin" valueType="num">
                                      <p:cBhvr>
                                        <p:cTn id="23" dur="3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24" dur="3000" fill="hold"/>
                                        <p:tgtEl>
                                          <p:spTgt spid="3">
                                            <p:txEl>
                                              <p:pRg st="1" end="1"/>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57224" y="571480"/>
            <a:ext cx="4143404" cy="500066"/>
          </a:xfrm>
        </p:spPr>
        <p:txBody>
          <a:bodyPr>
            <a:normAutofit fontScale="90000"/>
          </a:bodyPr>
          <a:lstStyle/>
          <a:p>
            <a:r>
              <a:rPr lang="en-US" altLang="zh-CN" dirty="0" smtClean="0"/>
              <a:t/>
            </a:r>
            <a:br>
              <a:rPr lang="en-US" altLang="zh-CN" dirty="0" smtClean="0"/>
            </a:br>
            <a:endParaRPr lang="zh-CN" altLang="en-US" dirty="0"/>
          </a:p>
        </p:txBody>
      </p:sp>
      <p:sp>
        <p:nvSpPr>
          <p:cNvPr id="3" name="Subtitle 2"/>
          <p:cNvSpPr>
            <a:spLocks noGrp="1"/>
          </p:cNvSpPr>
          <p:nvPr>
            <p:ph type="subTitle" idx="1"/>
          </p:nvPr>
        </p:nvSpPr>
        <p:spPr>
          <a:xfrm>
            <a:off x="1428728" y="571480"/>
            <a:ext cx="3500462" cy="714380"/>
          </a:xfrm>
        </p:spPr>
        <p:txBody>
          <a:bodyPr>
            <a:normAutofit/>
          </a:bodyPr>
          <a:lstStyle/>
          <a:p>
            <a:pPr algn="ctr"/>
            <a:r>
              <a:rPr lang="en-US" altLang="zh-CN" sz="3200" b="1" dirty="0" smtClean="0"/>
              <a:t>BOM</a:t>
            </a:r>
            <a:r>
              <a:rPr lang="zh-CN" altLang="en-US" sz="3200" b="1" dirty="0" smtClean="0"/>
              <a:t>结构图</a:t>
            </a:r>
            <a:endParaRPr lang="en-US" altLang="zh-CN" sz="3200" b="1" dirty="0" smtClean="0"/>
          </a:p>
        </p:txBody>
      </p:sp>
      <p:pic>
        <p:nvPicPr>
          <p:cNvPr id="4" name="Picture 3" descr="ERP中的成本管理"/>
          <p:cNvPicPr/>
          <p:nvPr/>
        </p:nvPicPr>
        <p:blipFill>
          <a:blip r:embed="rId2" cstate="print"/>
          <a:srcRect/>
          <a:stretch>
            <a:fillRect/>
          </a:stretch>
        </p:blipFill>
        <p:spPr bwMode="auto">
          <a:xfrm>
            <a:off x="1428728" y="1785926"/>
            <a:ext cx="6572296" cy="4000528"/>
          </a:xfrm>
          <a:prstGeom prst="rect">
            <a:avLst/>
          </a:prstGeom>
          <a:noFill/>
          <a:ln w="9525">
            <a:noFill/>
            <a:miter lim="800000"/>
            <a:headEnd/>
            <a:tailEnd/>
          </a:ln>
        </p:spPr>
      </p:pic>
      <p:pic>
        <p:nvPicPr>
          <p:cNvPr id="2050" name="Picture 2" descr="logo"/>
          <p:cNvPicPr>
            <a:picLocks noChangeAspect="1" noChangeArrowheads="1"/>
          </p:cNvPicPr>
          <p:nvPr/>
        </p:nvPicPr>
        <p:blipFill>
          <a:blip r:embed="rId3" cstate="print"/>
          <a:srcRect/>
          <a:stretch>
            <a:fillRect/>
          </a:stretch>
        </p:blipFill>
        <p:spPr bwMode="auto">
          <a:xfrm>
            <a:off x="1063625" y="512762"/>
            <a:ext cx="835136" cy="773097"/>
          </a:xfrm>
          <a:prstGeom prst="rect">
            <a:avLst/>
          </a:prstGeom>
          <a:no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0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2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5"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2000" fill="hold"/>
                                        <p:tgtEl>
                                          <p:spTgt spid="4"/>
                                        </p:tgtEl>
                                        <p:attrNameLst>
                                          <p:attrName>ppt_w</p:attrName>
                                        </p:attrNameLst>
                                      </p:cBhvr>
                                      <p:tavLst>
                                        <p:tav tm="0">
                                          <p:val>
                                            <p:fltVal val="0"/>
                                          </p:val>
                                        </p:tav>
                                        <p:tav tm="100000">
                                          <p:val>
                                            <p:strVal val="#ppt_w"/>
                                          </p:val>
                                        </p:tav>
                                      </p:tavLst>
                                    </p:anim>
                                    <p:anim calcmode="lin" valueType="num">
                                      <p:cBhvr>
                                        <p:cTn id="14" dur="2000" fill="hold"/>
                                        <p:tgtEl>
                                          <p:spTgt spid="4"/>
                                        </p:tgtEl>
                                        <p:attrNameLst>
                                          <p:attrName>ppt_h</p:attrName>
                                        </p:attrNameLst>
                                      </p:cBhvr>
                                      <p:tavLst>
                                        <p:tav tm="0">
                                          <p:val>
                                            <p:fltVal val="0"/>
                                          </p:val>
                                        </p:tav>
                                        <p:tav tm="100000">
                                          <p:val>
                                            <p:strVal val="#ppt_h"/>
                                          </p:val>
                                        </p:tav>
                                      </p:tavLst>
                                    </p:anim>
                                    <p:anim calcmode="lin" valueType="num">
                                      <p:cBhvr>
                                        <p:cTn id="15" dur="2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6" dur="2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14414" y="428604"/>
            <a:ext cx="7472386" cy="1071570"/>
          </a:xfrm>
        </p:spPr>
        <p:txBody>
          <a:bodyPr/>
          <a:lstStyle/>
          <a:p>
            <a:r>
              <a:rPr lang="zh-CN" altLang="en-US" b="1" dirty="0" smtClean="0">
                <a:solidFill>
                  <a:schemeClr val="bg1"/>
                </a:solidFill>
              </a:rPr>
              <a:t>实际成本计算模型</a:t>
            </a:r>
            <a:endParaRPr lang="zh-CN" altLang="en-US" b="1" dirty="0">
              <a:solidFill>
                <a:schemeClr val="bg1"/>
              </a:solidFill>
            </a:endParaRPr>
          </a:p>
        </p:txBody>
      </p:sp>
      <p:pic>
        <p:nvPicPr>
          <p:cNvPr id="5" name="Content Placeholder 4"/>
          <p:cNvPicPr>
            <a:picLocks noGrp="1" noChangeAspect="1"/>
          </p:cNvPicPr>
          <p:nvPr>
            <p:ph idx="1"/>
          </p:nvPr>
        </p:nvPicPr>
        <p:blipFill>
          <a:blip r:embed="rId2" cstate="print"/>
          <a:stretch>
            <a:fillRect/>
          </a:stretch>
        </p:blipFill>
        <p:spPr>
          <a:xfrm>
            <a:off x="642910" y="1428736"/>
            <a:ext cx="8001056" cy="537572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7" presetClass="entr" presetSubtype="4"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0" fill="hold"/>
                                        <p:tgtEl>
                                          <p:spTgt spid="5"/>
                                        </p:tgtEl>
                                        <p:attrNameLst>
                                          <p:attrName>ppt_x</p:attrName>
                                        </p:attrNameLst>
                                      </p:cBhvr>
                                      <p:tavLst>
                                        <p:tav tm="0">
                                          <p:val>
                                            <p:strVal val="#ppt_x"/>
                                          </p:val>
                                        </p:tav>
                                        <p:tav tm="100000">
                                          <p:val>
                                            <p:strVal val="#ppt_x"/>
                                          </p:val>
                                        </p:tav>
                                      </p:tavLst>
                                    </p:anim>
                                    <p:anim calcmode="lin" valueType="num">
                                      <p:cBhvr additive="base">
                                        <p:cTn id="15" dur="5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089804"/>
          </a:xfrm>
        </p:spPr>
        <p:txBody>
          <a:bodyPr/>
          <a:lstStyle/>
          <a:p>
            <a:r>
              <a:rPr lang="zh-CN" altLang="en-US" b="1" dirty="0" smtClean="0">
                <a:solidFill>
                  <a:schemeClr val="bg1"/>
                </a:solidFill>
              </a:rPr>
              <a:t>原材料耗费</a:t>
            </a:r>
            <a:endParaRPr lang="zh-CN" altLang="en-US" b="1" dirty="0">
              <a:solidFill>
                <a:schemeClr val="bg1"/>
              </a:solidFill>
            </a:endParaRPr>
          </a:p>
        </p:txBody>
      </p:sp>
      <p:sp>
        <p:nvSpPr>
          <p:cNvPr id="3" name="Content Placeholder 2"/>
          <p:cNvSpPr>
            <a:spLocks noGrp="1"/>
          </p:cNvSpPr>
          <p:nvPr>
            <p:ph idx="1"/>
          </p:nvPr>
        </p:nvSpPr>
        <p:spPr>
          <a:xfrm>
            <a:off x="457200" y="1285860"/>
            <a:ext cx="8229600" cy="5168948"/>
          </a:xfrm>
        </p:spPr>
        <p:txBody>
          <a:bodyPr/>
          <a:lstStyle/>
          <a:p>
            <a:r>
              <a:rPr lang="zh-CN" altLang="en-US" dirty="0" smtClean="0"/>
              <a:t>工单生产量</a:t>
            </a:r>
            <a:r>
              <a:rPr lang="en-US" altLang="zh-CN" dirty="0" smtClean="0"/>
              <a:t>*BOM</a:t>
            </a:r>
            <a:r>
              <a:rPr lang="zh-CN" altLang="en-US" dirty="0" smtClean="0"/>
              <a:t>原料单耗，严格按工单领料，严管超额领料，坏料先退后补</a:t>
            </a:r>
            <a:endParaRPr lang="en-US" altLang="zh-CN" dirty="0" smtClean="0"/>
          </a:p>
          <a:p>
            <a:r>
              <a:rPr lang="zh-CN" altLang="en-US" dirty="0" smtClean="0"/>
              <a:t>原材料按</a:t>
            </a:r>
            <a:r>
              <a:rPr lang="en-US" altLang="zh-CN" dirty="0" smtClean="0"/>
              <a:t>BOM</a:t>
            </a:r>
            <a:r>
              <a:rPr lang="zh-CN" altLang="en-US" dirty="0" smtClean="0"/>
              <a:t>定义的工艺路线（</a:t>
            </a:r>
            <a:r>
              <a:rPr lang="en-US" altLang="zh-CN" dirty="0" smtClean="0"/>
              <a:t>Route)</a:t>
            </a:r>
            <a:r>
              <a:rPr lang="zh-CN" altLang="en-US" dirty="0" smtClean="0"/>
              <a:t>顺序和工序（</a:t>
            </a:r>
            <a:r>
              <a:rPr lang="en-US" altLang="zh-CN" dirty="0" smtClean="0"/>
              <a:t>Operation)</a:t>
            </a:r>
            <a:r>
              <a:rPr lang="zh-CN" altLang="en-US" dirty="0" smtClean="0"/>
              <a:t>投放</a:t>
            </a:r>
            <a:endParaRPr lang="en-US" altLang="zh-CN" dirty="0" smtClean="0"/>
          </a:p>
          <a:p>
            <a:r>
              <a:rPr lang="zh-CN" altLang="en-US" dirty="0" smtClean="0"/>
              <a:t>工单余料在工单结束前必须退料，扣减该工单原材料耗用</a:t>
            </a:r>
            <a:endParaRPr lang="en-US" altLang="zh-CN" dirty="0" smtClean="0"/>
          </a:p>
          <a:p>
            <a:r>
              <a:rPr lang="zh-CN" altLang="en-US" dirty="0" smtClean="0"/>
              <a:t>整批发料，仓库</a:t>
            </a:r>
            <a:r>
              <a:rPr lang="en-US" altLang="zh-CN" dirty="0" smtClean="0"/>
              <a:t>/</a:t>
            </a:r>
            <a:r>
              <a:rPr lang="zh-CN" altLang="en-US" dirty="0" smtClean="0"/>
              <a:t>生产物料转移，工单完工自动扣数要及时</a:t>
            </a:r>
            <a:endParaRPr lang="en-US" altLang="zh-CN" dirty="0" smtClean="0"/>
          </a:p>
          <a:p>
            <a:endParaRPr lang="zh-CN" altLang="en-US"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1" presetClass="entr" presetSubtype="0" fill="hold" grpId="0" nodeType="clickEffect">
                                  <p:stCondLst>
                                    <p:cond delay="0"/>
                                  </p:stCondLst>
                                  <p:childTnLst>
                                    <p:set>
                                      <p:cBhvr>
                                        <p:cTn id="6" dur="3000">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5"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2000"/>
                                        <p:tgtEl>
                                          <p:spTgt spid="3">
                                            <p:txEl>
                                              <p:pRg st="0" end="0"/>
                                            </p:txEl>
                                          </p:spTgt>
                                        </p:tgtEl>
                                      </p:cBhvr>
                                    </p:animEffect>
                                    <p:anim calcmode="lin" valueType="num">
                                      <p:cBhvr>
                                        <p:cTn id="12" dur="2000" fill="hold"/>
                                        <p:tgtEl>
                                          <p:spTgt spid="3">
                                            <p:txEl>
                                              <p:pRg st="0" end="0"/>
                                            </p:txEl>
                                          </p:spTgt>
                                        </p:tgtEl>
                                        <p:attrNameLst>
                                          <p:attrName>style.rotation</p:attrName>
                                        </p:attrNameLst>
                                      </p:cBhvr>
                                      <p:tavLst>
                                        <p:tav tm="0">
                                          <p:val>
                                            <p:fltVal val="720"/>
                                          </p:val>
                                        </p:tav>
                                        <p:tav tm="100000">
                                          <p:val>
                                            <p:fltVal val="0"/>
                                          </p:val>
                                        </p:tav>
                                      </p:tavLst>
                                    </p:anim>
                                    <p:anim calcmode="lin" valueType="num">
                                      <p:cBhvr>
                                        <p:cTn id="13" dur="2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4" dur="2000" fill="hold"/>
                                        <p:tgtEl>
                                          <p:spTgt spid="3">
                                            <p:txEl>
                                              <p:pRg st="0" end="0"/>
                                            </p:txEl>
                                          </p:spTgt>
                                        </p:tgtEl>
                                        <p:attrNameLst>
                                          <p:attrName>ppt_w</p:attrName>
                                        </p:attrNameLst>
                                      </p:cBhvr>
                                      <p:tavLst>
                                        <p:tav tm="0">
                                          <p:val>
                                            <p:fltVal val="0"/>
                                          </p:val>
                                        </p:tav>
                                        <p:tav tm="100000">
                                          <p:val>
                                            <p:strVal val="#ppt_w"/>
                                          </p:val>
                                        </p:tav>
                                      </p:tavLst>
                                    </p:anim>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slide(fromBottom)">
                                      <p:cBhvr>
                                        <p:cTn id="19" dur="20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6"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barn(inHorizontal)">
                                      <p:cBhvr>
                                        <p:cTn id="24" dur="2000"/>
                                        <p:tgtEl>
                                          <p:spTgt spid="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nodeType="clickEffect">
                                  <p:stCondLst>
                                    <p:cond delay="0"/>
                                  </p:stCondLst>
                                  <p:iterate type="lt">
                                    <p:tmPct val="5000"/>
                                  </p:iterate>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p:cTn id="29" dur="2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0" dur="2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1" dur="2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3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661176"/>
          </a:xfrm>
        </p:spPr>
        <p:txBody>
          <a:bodyPr>
            <a:noAutofit/>
          </a:bodyPr>
          <a:lstStyle/>
          <a:p>
            <a:r>
              <a:rPr lang="zh-CN" altLang="en-US" sz="2800" dirty="0" smtClean="0"/>
              <a:t>原材料发出计价方法</a:t>
            </a:r>
          </a:p>
        </p:txBody>
      </p:sp>
      <p:sp>
        <p:nvSpPr>
          <p:cNvPr id="3" name="Content Placeholder 2"/>
          <p:cNvSpPr>
            <a:spLocks noGrp="1"/>
          </p:cNvSpPr>
          <p:nvPr>
            <p:ph idx="1"/>
          </p:nvPr>
        </p:nvSpPr>
        <p:spPr>
          <a:xfrm>
            <a:off x="214282" y="928670"/>
            <a:ext cx="8715436" cy="5715040"/>
          </a:xfrm>
        </p:spPr>
        <p:txBody>
          <a:bodyPr>
            <a:normAutofit/>
          </a:bodyPr>
          <a:lstStyle/>
          <a:p>
            <a:r>
              <a:rPr lang="zh-CN" altLang="en-US" dirty="0" smtClean="0"/>
              <a:t>期初在产品</a:t>
            </a:r>
            <a:r>
              <a:rPr lang="zh-CN" altLang="en-US" dirty="0" smtClean="0">
                <a:solidFill>
                  <a:schemeClr val="bg1"/>
                </a:solidFill>
              </a:rPr>
              <a:t>（产成品）</a:t>
            </a:r>
            <a:r>
              <a:rPr lang="en-US" altLang="zh-CN" dirty="0" smtClean="0"/>
              <a:t>+</a:t>
            </a:r>
            <a:r>
              <a:rPr lang="zh-CN" altLang="en-US" u="sng" dirty="0" smtClean="0"/>
              <a:t>本月生产原料投入（</a:t>
            </a:r>
            <a:r>
              <a:rPr lang="zh-CN" altLang="en-US" u="sng" dirty="0" smtClean="0">
                <a:solidFill>
                  <a:schemeClr val="bg1"/>
                </a:solidFill>
              </a:rPr>
              <a:t>本月新增产成品）</a:t>
            </a:r>
            <a:r>
              <a:rPr lang="en-US" altLang="zh-CN" dirty="0" smtClean="0"/>
              <a:t>=</a:t>
            </a:r>
            <a:r>
              <a:rPr lang="zh-CN" altLang="en-US" dirty="0" smtClean="0"/>
              <a:t>本月完工产品成本</a:t>
            </a:r>
            <a:r>
              <a:rPr lang="zh-CN" altLang="en-US" dirty="0" smtClean="0">
                <a:solidFill>
                  <a:schemeClr val="bg1"/>
                </a:solidFill>
              </a:rPr>
              <a:t>（本月销货成本）</a:t>
            </a:r>
            <a:r>
              <a:rPr lang="en-US" altLang="zh-CN" dirty="0" smtClean="0"/>
              <a:t>+</a:t>
            </a:r>
            <a:r>
              <a:rPr lang="zh-CN" altLang="en-US" dirty="0" smtClean="0"/>
              <a:t>期末在产品</a:t>
            </a:r>
            <a:r>
              <a:rPr lang="zh-CN" altLang="en-US" dirty="0" smtClean="0">
                <a:solidFill>
                  <a:schemeClr val="bg1"/>
                </a:solidFill>
              </a:rPr>
              <a:t>（产成品）</a:t>
            </a:r>
            <a:endParaRPr lang="en-US" altLang="zh-CN" dirty="0" smtClean="0">
              <a:solidFill>
                <a:schemeClr val="bg1"/>
              </a:solidFill>
            </a:endParaRPr>
          </a:p>
          <a:p>
            <a:r>
              <a:rPr lang="zh-CN" altLang="en-US" dirty="0" smtClean="0"/>
              <a:t>原料（产成品）发出计价方法</a:t>
            </a:r>
            <a:endParaRPr lang="en-US" altLang="zh-CN" dirty="0" smtClean="0"/>
          </a:p>
          <a:p>
            <a:pPr lvl="1"/>
            <a:r>
              <a:rPr lang="zh-CN" altLang="en-US" dirty="0" smtClean="0"/>
              <a:t>个别计价认定法</a:t>
            </a:r>
            <a:endParaRPr lang="en-US" altLang="zh-CN" dirty="0" smtClean="0"/>
          </a:p>
          <a:p>
            <a:pPr lvl="1"/>
            <a:r>
              <a:rPr lang="zh-CN" altLang="en-US" dirty="0" smtClean="0"/>
              <a:t>先进先出法</a:t>
            </a:r>
            <a:endParaRPr lang="en-US" altLang="zh-CN" dirty="0" smtClean="0"/>
          </a:p>
          <a:p>
            <a:pPr lvl="1"/>
            <a:r>
              <a:rPr lang="zh-CN" altLang="en-US" dirty="0" smtClean="0"/>
              <a:t>全月一次加权平均法</a:t>
            </a:r>
            <a:endParaRPr lang="en-US" altLang="zh-CN" dirty="0" smtClean="0"/>
          </a:p>
          <a:p>
            <a:pPr lvl="1"/>
            <a:r>
              <a:rPr lang="zh-CN" altLang="en-US" dirty="0" smtClean="0"/>
              <a:t>移动加权平均法</a:t>
            </a:r>
            <a:endParaRPr lang="en-US" altLang="zh-CN" dirty="0" smtClean="0"/>
          </a:p>
          <a:p>
            <a:pPr lvl="1"/>
            <a:r>
              <a:rPr lang="zh-CN" altLang="en-US" dirty="0" smtClean="0"/>
              <a:t>后进先出法</a:t>
            </a:r>
            <a:endParaRPr lang="en-US" altLang="zh-CN" dirty="0" smtClean="0"/>
          </a:p>
          <a:p>
            <a:r>
              <a:rPr lang="zh-CN" altLang="en-US" dirty="0" smtClean="0"/>
              <a:t>存货发出计价方法的选定最终会影响到当期期末存货和当期销货成本及利润</a:t>
            </a:r>
            <a:endParaRPr lang="en-US" altLang="zh-CN" dirty="0" smtClean="0"/>
          </a:p>
          <a:p>
            <a:pPr lvl="1"/>
            <a:endParaRPr lang="zh-CN" altLang="en-US" dirty="0"/>
          </a:p>
        </p:txBody>
      </p:sp>
      <p:sp>
        <p:nvSpPr>
          <p:cNvPr id="4" name="Right Brace 3"/>
          <p:cNvSpPr/>
          <p:nvPr/>
        </p:nvSpPr>
        <p:spPr>
          <a:xfrm>
            <a:off x="4714876" y="3000372"/>
            <a:ext cx="357190" cy="2214578"/>
          </a:xfrm>
          <a:prstGeom prst="rightBrace">
            <a:avLst/>
          </a:prstGeom>
          <a:ln w="285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TextBox 4"/>
          <p:cNvSpPr txBox="1"/>
          <p:nvPr/>
        </p:nvSpPr>
        <p:spPr>
          <a:xfrm>
            <a:off x="5214942" y="3929066"/>
            <a:ext cx="3286148" cy="400110"/>
          </a:xfrm>
          <a:prstGeom prst="rect">
            <a:avLst/>
          </a:prstGeom>
          <a:noFill/>
        </p:spPr>
        <p:txBody>
          <a:bodyPr wrap="square" rtlCol="0">
            <a:spAutoFit/>
          </a:bodyPr>
          <a:lstStyle/>
          <a:p>
            <a:r>
              <a:rPr lang="zh-CN" altLang="en-US" sz="2000" b="1" dirty="0" smtClean="0">
                <a:solidFill>
                  <a:srgbClr val="6600FF"/>
                </a:solidFill>
              </a:rPr>
              <a:t>结合物料批处理号跟踪管理</a:t>
            </a:r>
            <a:endParaRPr lang="zh-CN" altLang="en-US" sz="2000" b="1" dirty="0">
              <a:solidFill>
                <a:srgbClr val="6600FF"/>
              </a:solidFill>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3000" fill="hold"/>
                                        <p:tgtEl>
                                          <p:spTgt spid="2"/>
                                        </p:tgtEl>
                                        <p:attrNameLst>
                                          <p:attrName>ppt_w</p:attrName>
                                        </p:attrNameLst>
                                      </p:cBhvr>
                                      <p:tavLst>
                                        <p:tav tm="0">
                                          <p:val>
                                            <p:fltVal val="0"/>
                                          </p:val>
                                        </p:tav>
                                        <p:tav tm="100000">
                                          <p:val>
                                            <p:strVal val="#ppt_w"/>
                                          </p:val>
                                        </p:tav>
                                      </p:tavLst>
                                    </p:anim>
                                    <p:anim calcmode="lin" valueType="num">
                                      <p:cBhvr>
                                        <p:cTn id="8" dur="3000" fill="hold"/>
                                        <p:tgtEl>
                                          <p:spTgt spid="2"/>
                                        </p:tgtEl>
                                        <p:attrNameLst>
                                          <p:attrName>ppt_h</p:attrName>
                                        </p:attrNameLst>
                                      </p:cBhvr>
                                      <p:tavLst>
                                        <p:tav tm="0">
                                          <p:val>
                                            <p:fltVal val="0"/>
                                          </p:val>
                                        </p:tav>
                                        <p:tav tm="100000">
                                          <p:val>
                                            <p:strVal val="#ppt_h"/>
                                          </p:val>
                                        </p:tav>
                                      </p:tavLst>
                                    </p:anim>
                                    <p:anim calcmode="lin" valueType="num">
                                      <p:cBhvr>
                                        <p:cTn id="9" dur="3000" fill="hold"/>
                                        <p:tgtEl>
                                          <p:spTgt spid="2"/>
                                        </p:tgtEl>
                                        <p:attrNameLst>
                                          <p:attrName>style.rotation</p:attrName>
                                        </p:attrNameLst>
                                      </p:cBhvr>
                                      <p:tavLst>
                                        <p:tav tm="0">
                                          <p:val>
                                            <p:fltVal val="360"/>
                                          </p:val>
                                        </p:tav>
                                        <p:tav tm="100000">
                                          <p:val>
                                            <p:fltVal val="0"/>
                                          </p:val>
                                        </p:tav>
                                      </p:tavLst>
                                    </p:anim>
                                    <p:animEffect transition="in" filter="fade">
                                      <p:cBhvr>
                                        <p:cTn id="10" dur="3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9" presetClass="entr" presetSubtype="1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16"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51"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770" decel="100000"/>
                                        <p:tgtEl>
                                          <p:spTgt spid="3">
                                            <p:txEl>
                                              <p:pRg st="1" end="1"/>
                                            </p:txEl>
                                          </p:spTgt>
                                        </p:tgtEl>
                                      </p:cBhvr>
                                    </p:animEffect>
                                    <p:animScale>
                                      <p:cBhvr>
                                        <p:cTn id="22" dur="770" decel="100000"/>
                                        <p:tgtEl>
                                          <p:spTgt spid="3">
                                            <p:txEl>
                                              <p:pRg st="1" end="1"/>
                                            </p:txEl>
                                          </p:spTgt>
                                        </p:tgtEl>
                                      </p:cBhvr>
                                      <p:from x="10000" y="10000"/>
                                      <p:to x="200000" y="450000"/>
                                    </p:animScale>
                                    <p:animScale>
                                      <p:cBhvr>
                                        <p:cTn id="23" dur="1230" accel="100000" fill="hold">
                                          <p:stCondLst>
                                            <p:cond delay="770"/>
                                          </p:stCondLst>
                                        </p:cTn>
                                        <p:tgtEl>
                                          <p:spTgt spid="3">
                                            <p:txEl>
                                              <p:pRg st="1" end="1"/>
                                            </p:txEl>
                                          </p:spTgt>
                                        </p:tgtEl>
                                      </p:cBhvr>
                                      <p:from x="200000" y="450000"/>
                                      <p:to x="100000" y="100000"/>
                                    </p:animScale>
                                    <p:set>
                                      <p:cBhvr>
                                        <p:cTn id="24" dur="770" fill="hold"/>
                                        <p:tgtEl>
                                          <p:spTgt spid="3">
                                            <p:txEl>
                                              <p:pRg st="1" end="1"/>
                                            </p:txEl>
                                          </p:spTgt>
                                        </p:tgtEl>
                                        <p:attrNameLst>
                                          <p:attrName>ppt_x</p:attrName>
                                        </p:attrNameLst>
                                      </p:cBhvr>
                                      <p:to>
                                        <p:strVal val="(0.5)"/>
                                      </p:to>
                                    </p:set>
                                    <p:anim from="(0.5)" to="(#ppt_x)" calcmode="lin" valueType="num">
                                      <p:cBhvr>
                                        <p:cTn id="25" dur="1230" accel="100000" fill="hold">
                                          <p:stCondLst>
                                            <p:cond delay="770"/>
                                          </p:stCondLst>
                                        </p:cTn>
                                        <p:tgtEl>
                                          <p:spTgt spid="3">
                                            <p:txEl>
                                              <p:pRg st="1" end="1"/>
                                            </p:txEl>
                                          </p:spTgt>
                                        </p:tgtEl>
                                        <p:attrNameLst>
                                          <p:attrName>ppt_x</p:attrName>
                                        </p:attrNameLst>
                                      </p:cBhvr>
                                    </p:anim>
                                    <p:set>
                                      <p:cBhvr>
                                        <p:cTn id="26" dur="770" fill="hold"/>
                                        <p:tgtEl>
                                          <p:spTgt spid="3">
                                            <p:txEl>
                                              <p:pRg st="1" end="1"/>
                                            </p:txEl>
                                          </p:spTgt>
                                        </p:tgtEl>
                                        <p:attrNameLst>
                                          <p:attrName>ppt_y</p:attrName>
                                        </p:attrNameLst>
                                      </p:cBhvr>
                                      <p:to>
                                        <p:strVal val="(#ppt_y+0.4)"/>
                                      </p:to>
                                    </p:set>
                                    <p:anim from="(#ppt_y+0.4)" to="(#ppt_y)" calcmode="lin" valueType="num">
                                      <p:cBhvr>
                                        <p:cTn id="27" dur="1230" accel="100000" fill="hold">
                                          <p:stCondLst>
                                            <p:cond delay="770"/>
                                          </p:stCondLst>
                                        </p:cTn>
                                        <p:tgtEl>
                                          <p:spTgt spid="3">
                                            <p:txEl>
                                              <p:pRg st="1" end="1"/>
                                            </p:txEl>
                                          </p:spTgt>
                                        </p:tgtEl>
                                        <p:attrNameLst>
                                          <p:attrName>ppt_y</p:attrName>
                                        </p:attrNameLst>
                                      </p:cBhvr>
                                    </p:anim>
                                  </p:childTnLst>
                                </p:cTn>
                              </p:par>
                            </p:childTnLst>
                          </p:cTn>
                        </p:par>
                      </p:childTnLst>
                    </p:cTn>
                  </p:par>
                  <p:par>
                    <p:cTn id="28" fill="hold">
                      <p:stCondLst>
                        <p:cond delay="indefinite"/>
                      </p:stCondLst>
                      <p:childTnLst>
                        <p:par>
                          <p:cTn id="29" fill="hold">
                            <p:stCondLst>
                              <p:cond delay="0"/>
                            </p:stCondLst>
                            <p:childTnLst>
                              <p:par>
                                <p:cTn id="30" presetID="7" presetClass="entr" presetSubtype="4" fill="hold" nodeType="clickEffect">
                                  <p:stCondLst>
                                    <p:cond delay="0"/>
                                  </p:stCondLst>
                                  <p:childTnLst>
                                    <p:set>
                                      <p:cBhvr>
                                        <p:cTn id="31" dur="1" fill="hold">
                                          <p:stCondLst>
                                            <p:cond delay="0"/>
                                          </p:stCondLst>
                                        </p:cTn>
                                        <p:tgtEl>
                                          <p:spTgt spid="3">
                                            <p:txEl>
                                              <p:pRg st="2" end="2"/>
                                            </p:txEl>
                                          </p:spTgt>
                                        </p:tgtEl>
                                        <p:attrNameLst>
                                          <p:attrName>style.visibility</p:attrName>
                                        </p:attrNameLst>
                                      </p:cBhvr>
                                      <p:to>
                                        <p:strVal val="visible"/>
                                      </p:to>
                                    </p:set>
                                    <p:anim calcmode="lin" valueType="num">
                                      <p:cBhvr additive="base">
                                        <p:cTn id="32" dur="5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3" dur="5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7" presetClass="entr" presetSubtype="4" fill="hold" nodeType="clickEffect">
                                  <p:stCondLst>
                                    <p:cond delay="0"/>
                                  </p:stCondLst>
                                  <p:childTnLst>
                                    <p:set>
                                      <p:cBhvr>
                                        <p:cTn id="37" dur="1" fill="hold">
                                          <p:stCondLst>
                                            <p:cond delay="0"/>
                                          </p:stCondLst>
                                        </p:cTn>
                                        <p:tgtEl>
                                          <p:spTgt spid="3">
                                            <p:txEl>
                                              <p:pRg st="3" end="3"/>
                                            </p:txEl>
                                          </p:spTgt>
                                        </p:tgtEl>
                                        <p:attrNameLst>
                                          <p:attrName>style.visibility</p:attrName>
                                        </p:attrNameLst>
                                      </p:cBhvr>
                                      <p:to>
                                        <p:strVal val="visible"/>
                                      </p:to>
                                    </p:set>
                                    <p:anim calcmode="lin" valueType="num">
                                      <p:cBhvr additive="base">
                                        <p:cTn id="38" dur="5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9" dur="5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7" presetClass="entr" presetSubtype="4" fill="hold" nodeType="clickEffect">
                                  <p:stCondLst>
                                    <p:cond delay="0"/>
                                  </p:stCondLst>
                                  <p:childTnLst>
                                    <p:set>
                                      <p:cBhvr>
                                        <p:cTn id="43" dur="1" fill="hold">
                                          <p:stCondLst>
                                            <p:cond delay="0"/>
                                          </p:stCondLst>
                                        </p:cTn>
                                        <p:tgtEl>
                                          <p:spTgt spid="3">
                                            <p:txEl>
                                              <p:pRg st="4" end="4"/>
                                            </p:txEl>
                                          </p:spTgt>
                                        </p:tgtEl>
                                        <p:attrNameLst>
                                          <p:attrName>style.visibility</p:attrName>
                                        </p:attrNameLst>
                                      </p:cBhvr>
                                      <p:to>
                                        <p:strVal val="visible"/>
                                      </p:to>
                                    </p:set>
                                    <p:anim calcmode="lin" valueType="num">
                                      <p:cBhvr additive="base">
                                        <p:cTn id="44" dur="5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5" dur="5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7" presetClass="entr" presetSubtype="4" fill="hold" nodeType="clickEffect">
                                  <p:stCondLst>
                                    <p:cond delay="0"/>
                                  </p:stCondLst>
                                  <p:childTnLst>
                                    <p:set>
                                      <p:cBhvr>
                                        <p:cTn id="49" dur="1" fill="hold">
                                          <p:stCondLst>
                                            <p:cond delay="0"/>
                                          </p:stCondLst>
                                        </p:cTn>
                                        <p:tgtEl>
                                          <p:spTgt spid="3">
                                            <p:txEl>
                                              <p:pRg st="5" end="5"/>
                                            </p:txEl>
                                          </p:spTgt>
                                        </p:tgtEl>
                                        <p:attrNameLst>
                                          <p:attrName>style.visibility</p:attrName>
                                        </p:attrNameLst>
                                      </p:cBhvr>
                                      <p:to>
                                        <p:strVal val="visible"/>
                                      </p:to>
                                    </p:set>
                                    <p:anim calcmode="lin" valueType="num">
                                      <p:cBhvr additive="base">
                                        <p:cTn id="50" dur="5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51" dur="5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7" presetClass="entr" presetSubtype="4" fill="hold" nodeType="clickEffect">
                                  <p:stCondLst>
                                    <p:cond delay="0"/>
                                  </p:stCondLst>
                                  <p:childTnLst>
                                    <p:set>
                                      <p:cBhvr>
                                        <p:cTn id="55" dur="1" fill="hold">
                                          <p:stCondLst>
                                            <p:cond delay="0"/>
                                          </p:stCondLst>
                                        </p:cTn>
                                        <p:tgtEl>
                                          <p:spTgt spid="3">
                                            <p:txEl>
                                              <p:pRg st="6" end="6"/>
                                            </p:txEl>
                                          </p:spTgt>
                                        </p:tgtEl>
                                        <p:attrNameLst>
                                          <p:attrName>style.visibility</p:attrName>
                                        </p:attrNameLst>
                                      </p:cBhvr>
                                      <p:to>
                                        <p:strVal val="visible"/>
                                      </p:to>
                                    </p:set>
                                    <p:anim calcmode="lin" valueType="num">
                                      <p:cBhvr additive="base">
                                        <p:cTn id="56" dur="50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7" dur="50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7" presetClass="entr" presetSubtype="4" fill="hold" grpId="0" nodeType="clickEffect">
                                  <p:stCondLst>
                                    <p:cond delay="0"/>
                                  </p:stCondLst>
                                  <p:childTnLst>
                                    <p:set>
                                      <p:cBhvr>
                                        <p:cTn id="61" dur="1" fill="hold">
                                          <p:stCondLst>
                                            <p:cond delay="0"/>
                                          </p:stCondLst>
                                        </p:cTn>
                                        <p:tgtEl>
                                          <p:spTgt spid="4"/>
                                        </p:tgtEl>
                                        <p:attrNameLst>
                                          <p:attrName>style.visibility</p:attrName>
                                        </p:attrNameLst>
                                      </p:cBhvr>
                                      <p:to>
                                        <p:strVal val="visible"/>
                                      </p:to>
                                    </p:set>
                                    <p:anim calcmode="lin" valueType="num">
                                      <p:cBhvr additive="base">
                                        <p:cTn id="62" dur="5000" fill="hold"/>
                                        <p:tgtEl>
                                          <p:spTgt spid="4"/>
                                        </p:tgtEl>
                                        <p:attrNameLst>
                                          <p:attrName>ppt_x</p:attrName>
                                        </p:attrNameLst>
                                      </p:cBhvr>
                                      <p:tavLst>
                                        <p:tav tm="0">
                                          <p:val>
                                            <p:strVal val="#ppt_x"/>
                                          </p:val>
                                        </p:tav>
                                        <p:tav tm="100000">
                                          <p:val>
                                            <p:strVal val="#ppt_x"/>
                                          </p:val>
                                        </p:tav>
                                      </p:tavLst>
                                    </p:anim>
                                    <p:anim calcmode="lin" valueType="num">
                                      <p:cBhvr additive="base">
                                        <p:cTn id="63"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7" presetClass="entr" presetSubtype="4" fill="hold" grpId="0" nodeType="clickEffect">
                                  <p:stCondLst>
                                    <p:cond delay="0"/>
                                  </p:stCondLst>
                                  <p:childTnLst>
                                    <p:set>
                                      <p:cBhvr>
                                        <p:cTn id="67" dur="1" fill="hold">
                                          <p:stCondLst>
                                            <p:cond delay="0"/>
                                          </p:stCondLst>
                                        </p:cTn>
                                        <p:tgtEl>
                                          <p:spTgt spid="5"/>
                                        </p:tgtEl>
                                        <p:attrNameLst>
                                          <p:attrName>style.visibility</p:attrName>
                                        </p:attrNameLst>
                                      </p:cBhvr>
                                      <p:to>
                                        <p:strVal val="visible"/>
                                      </p:to>
                                    </p:set>
                                    <p:anim calcmode="lin" valueType="num">
                                      <p:cBhvr additive="base">
                                        <p:cTn id="68" dur="5000" fill="hold"/>
                                        <p:tgtEl>
                                          <p:spTgt spid="5"/>
                                        </p:tgtEl>
                                        <p:attrNameLst>
                                          <p:attrName>ppt_x</p:attrName>
                                        </p:attrNameLst>
                                      </p:cBhvr>
                                      <p:tavLst>
                                        <p:tav tm="0">
                                          <p:val>
                                            <p:strVal val="#ppt_x"/>
                                          </p:val>
                                        </p:tav>
                                        <p:tav tm="100000">
                                          <p:val>
                                            <p:strVal val="#ppt_x"/>
                                          </p:val>
                                        </p:tav>
                                      </p:tavLst>
                                    </p:anim>
                                    <p:anim calcmode="lin" valueType="num">
                                      <p:cBhvr additive="base">
                                        <p:cTn id="69" dur="5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19" presetClass="entr" presetSubtype="10" fill="hold" nodeType="clickEffect">
                                  <p:stCondLst>
                                    <p:cond delay="0"/>
                                  </p:stCondLst>
                                  <p:childTnLst>
                                    <p:set>
                                      <p:cBhvr>
                                        <p:cTn id="73" dur="1" fill="hold">
                                          <p:stCondLst>
                                            <p:cond delay="0"/>
                                          </p:stCondLst>
                                        </p:cTn>
                                        <p:tgtEl>
                                          <p:spTgt spid="3">
                                            <p:txEl>
                                              <p:pRg st="7" end="7"/>
                                            </p:txEl>
                                          </p:spTgt>
                                        </p:tgtEl>
                                        <p:attrNameLst>
                                          <p:attrName>style.visibility</p:attrName>
                                        </p:attrNameLst>
                                      </p:cBhvr>
                                      <p:to>
                                        <p:strVal val="visible"/>
                                      </p:to>
                                    </p:set>
                                    <p:anim calcmode="lin" valueType="num">
                                      <p:cBhvr>
                                        <p:cTn id="74" dur="5000" fill="hold"/>
                                        <p:tgtEl>
                                          <p:spTgt spid="3">
                                            <p:txEl>
                                              <p:pRg st="7" end="7"/>
                                            </p:txEl>
                                          </p:spTgt>
                                        </p:tgtEl>
                                        <p:attrNameLst>
                                          <p:attrName>ppt_w</p:attrName>
                                        </p:attrNameLst>
                                      </p:cBhvr>
                                      <p:tavLst>
                                        <p:tav tm="0" fmla="#ppt_w*sin(2.5*pi*$)">
                                          <p:val>
                                            <p:fltVal val="0"/>
                                          </p:val>
                                        </p:tav>
                                        <p:tav tm="100000">
                                          <p:val>
                                            <p:fltVal val="1"/>
                                          </p:val>
                                        </p:tav>
                                      </p:tavLst>
                                    </p:anim>
                                    <p:anim calcmode="lin" valueType="num">
                                      <p:cBhvr>
                                        <p:cTn id="75" dur="5000" fill="hold"/>
                                        <p:tgtEl>
                                          <p:spTgt spid="3">
                                            <p:txEl>
                                              <p:pRg st="7" end="7"/>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732614"/>
          </a:xfrm>
        </p:spPr>
        <p:txBody>
          <a:bodyPr>
            <a:normAutofit fontScale="90000"/>
          </a:bodyPr>
          <a:lstStyle/>
          <a:p>
            <a:r>
              <a:rPr lang="zh-CN" altLang="en-US" sz="2800" dirty="0" smtClean="0"/>
              <a:t>工艺路线（</a:t>
            </a:r>
            <a:r>
              <a:rPr lang="en-US" altLang="zh-CN" sz="2800" dirty="0" smtClean="0"/>
              <a:t>route)</a:t>
            </a:r>
            <a:r>
              <a:rPr lang="zh-CN" altLang="en-US" sz="2800" dirty="0" smtClean="0"/>
              <a:t>和工序（</a:t>
            </a:r>
            <a:r>
              <a:rPr lang="en-US" altLang="zh-CN" sz="2800" dirty="0" smtClean="0"/>
              <a:t>operation)、</a:t>
            </a:r>
            <a:r>
              <a:rPr lang="zh-CN" altLang="en-US" sz="2800" dirty="0" smtClean="0"/>
              <a:t>工作中心（</a:t>
            </a:r>
            <a:r>
              <a:rPr lang="en-US" altLang="zh-CN" sz="2800" dirty="0" smtClean="0"/>
              <a:t>work center)</a:t>
            </a:r>
            <a:endParaRPr lang="zh-CN" altLang="en-US" sz="2800" dirty="0"/>
          </a:p>
        </p:txBody>
      </p:sp>
      <p:sp>
        <p:nvSpPr>
          <p:cNvPr id="3" name="Content Placeholder 2"/>
          <p:cNvSpPr>
            <a:spLocks noGrp="1"/>
          </p:cNvSpPr>
          <p:nvPr>
            <p:ph idx="1"/>
          </p:nvPr>
        </p:nvSpPr>
        <p:spPr>
          <a:xfrm>
            <a:off x="457200" y="1000108"/>
            <a:ext cx="8229600" cy="3714776"/>
          </a:xfrm>
        </p:spPr>
        <p:txBody>
          <a:bodyPr/>
          <a:lstStyle/>
          <a:p>
            <a:r>
              <a:rPr lang="zh-CN" altLang="en-US" dirty="0" smtClean="0"/>
              <a:t>工艺路线定义了产品的每一道工序及先后顺序</a:t>
            </a:r>
            <a:endParaRPr lang="en-US" altLang="zh-CN" dirty="0" smtClean="0"/>
          </a:p>
          <a:p>
            <a:r>
              <a:rPr lang="zh-CN" altLang="en-US" dirty="0" smtClean="0"/>
              <a:t>每一道工序必须在某一个设定的工作中心内完成</a:t>
            </a:r>
            <a:endParaRPr lang="en-US" altLang="zh-CN" dirty="0" smtClean="0"/>
          </a:p>
          <a:p>
            <a:r>
              <a:rPr lang="zh-CN" altLang="en-US" dirty="0" smtClean="0"/>
              <a:t>每一道工序必须定义工时</a:t>
            </a:r>
            <a:endParaRPr lang="en-US" altLang="zh-CN" dirty="0" smtClean="0"/>
          </a:p>
          <a:p>
            <a:r>
              <a:rPr lang="zh-CN" altLang="en-US" dirty="0" smtClean="0"/>
              <a:t>每一个工作中心必须定义直接人工和间接生产费用分配标准</a:t>
            </a:r>
            <a:endParaRPr lang="zh-CN" altLang="en-US" dirty="0"/>
          </a:p>
        </p:txBody>
      </p:sp>
      <p:graphicFrame>
        <p:nvGraphicFramePr>
          <p:cNvPr id="5" name="Diagram 4"/>
          <p:cNvGraphicFramePr/>
          <p:nvPr/>
        </p:nvGraphicFramePr>
        <p:xfrm>
          <a:off x="897358" y="4633653"/>
          <a:ext cx="7889484" cy="34924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0" fill="hold"/>
                                        <p:tgtEl>
                                          <p:spTgt spid="2"/>
                                        </p:tgtEl>
                                        <p:attrNameLst>
                                          <p:attrName>ppt_x</p:attrName>
                                        </p:attrNameLst>
                                      </p:cBhvr>
                                      <p:tavLst>
                                        <p:tav tm="0">
                                          <p:val>
                                            <p:strVal val="#ppt_x"/>
                                          </p:val>
                                        </p:tav>
                                        <p:tav tm="100000">
                                          <p:val>
                                            <p:strVal val="#ppt_x"/>
                                          </p:val>
                                        </p:tav>
                                      </p:tavLst>
                                    </p:anim>
                                    <p:anim calcmode="lin" valueType="num">
                                      <p:cBhvr additive="base">
                                        <p:cTn id="8" dur="3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nodeType="clickEffect">
                                  <p:stCondLst>
                                    <p:cond delay="0"/>
                                  </p:stCondLst>
                                  <p:iterate type="lt">
                                    <p:tmPct val="5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5"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6" dur="10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0" presetClass="entr" presetSubtype="0" fill="hold" nodeType="clickEffect">
                                  <p:stCondLst>
                                    <p:cond delay="0"/>
                                  </p:stCondLst>
                                  <p:iterate type="lt">
                                    <p:tmPct val="10000"/>
                                  </p:iterate>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1"/>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 calcmode="lin" valueType="num">
                                      <p:cBhvr>
                                        <p:cTn id="28" dur="2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9" dur="2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30" dur="2000" fill="hold"/>
                                        <p:tgtEl>
                                          <p:spTgt spid="3">
                                            <p:txEl>
                                              <p:pRg st="2" end="2"/>
                                            </p:txEl>
                                          </p:spTgt>
                                        </p:tgtEl>
                                        <p:attrNameLst>
                                          <p:attrName>style.rotation</p:attrName>
                                        </p:attrNameLst>
                                      </p:cBhvr>
                                      <p:tavLst>
                                        <p:tav tm="0">
                                          <p:val>
                                            <p:fltVal val="360"/>
                                          </p:val>
                                        </p:tav>
                                        <p:tav tm="100000">
                                          <p:val>
                                            <p:fltVal val="0"/>
                                          </p:val>
                                        </p:tav>
                                      </p:tavLst>
                                    </p:anim>
                                    <p:animEffect transition="in" filter="fade">
                                      <p:cBhvr>
                                        <p:cTn id="31" dur="2000"/>
                                        <p:tgtEl>
                                          <p:spTgt spid="3">
                                            <p:txEl>
                                              <p:pRg st="2" end="2"/>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9" presetClass="entr" presetSubtype="10" fill="hold" nodeType="clickEffect">
                                  <p:stCondLst>
                                    <p:cond delay="0"/>
                                  </p:stCondLst>
                                  <p:childTnLst>
                                    <p:set>
                                      <p:cBhvr>
                                        <p:cTn id="35" dur="1" fill="hold">
                                          <p:stCondLst>
                                            <p:cond delay="0"/>
                                          </p:stCondLst>
                                        </p:cTn>
                                        <p:tgtEl>
                                          <p:spTgt spid="3">
                                            <p:txEl>
                                              <p:pRg st="3" end="3"/>
                                            </p:txEl>
                                          </p:spTgt>
                                        </p:tgtEl>
                                        <p:attrNameLst>
                                          <p:attrName>style.visibility</p:attrName>
                                        </p:attrNameLst>
                                      </p:cBhvr>
                                      <p:to>
                                        <p:strVal val="visible"/>
                                      </p:to>
                                    </p:set>
                                    <p:anim calcmode="lin" valueType="num">
                                      <p:cBhvr>
                                        <p:cTn id="36" dur="2000" fill="hold"/>
                                        <p:tgtEl>
                                          <p:spTgt spid="3">
                                            <p:txEl>
                                              <p:pRg st="3" end="3"/>
                                            </p:txEl>
                                          </p:spTgt>
                                        </p:tgtEl>
                                        <p:attrNameLst>
                                          <p:attrName>ppt_w</p:attrName>
                                        </p:attrNameLst>
                                      </p:cBhvr>
                                      <p:tavLst>
                                        <p:tav tm="0" fmla="#ppt_w*sin(2.5*pi*$)">
                                          <p:val>
                                            <p:fltVal val="0"/>
                                          </p:val>
                                        </p:tav>
                                        <p:tav tm="100000">
                                          <p:val>
                                            <p:fltVal val="1"/>
                                          </p:val>
                                        </p:tav>
                                      </p:tavLst>
                                    </p:anim>
                                    <p:anim calcmode="lin" valueType="num">
                                      <p:cBhvr>
                                        <p:cTn id="37" dur="2000" fill="hold"/>
                                        <p:tgtEl>
                                          <p:spTgt spid="3">
                                            <p:txEl>
                                              <p:pRg st="3" end="3"/>
                                            </p:txEl>
                                          </p:spTgt>
                                        </p:tgtEl>
                                        <p:attrNameLst>
                                          <p:attrName>ppt_h</p:attrName>
                                        </p:attrNameLst>
                                      </p:cBhvr>
                                      <p:tavLst>
                                        <p:tav tm="0">
                                          <p:val>
                                            <p:strVal val="#ppt_h"/>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7" presetClass="entr" presetSubtype="4"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additive="base">
                                        <p:cTn id="42" dur="5000" fill="hold"/>
                                        <p:tgtEl>
                                          <p:spTgt spid="5"/>
                                        </p:tgtEl>
                                        <p:attrNameLst>
                                          <p:attrName>ppt_x</p:attrName>
                                        </p:attrNameLst>
                                      </p:cBhvr>
                                      <p:tavLst>
                                        <p:tav tm="0">
                                          <p:val>
                                            <p:strVal val="#ppt_x"/>
                                          </p:val>
                                        </p:tav>
                                        <p:tav tm="100000">
                                          <p:val>
                                            <p:strVal val="#ppt_x"/>
                                          </p:val>
                                        </p:tav>
                                      </p:tavLst>
                                    </p:anim>
                                    <p:anim calcmode="lin" valueType="num">
                                      <p:cBhvr additive="base">
                                        <p:cTn id="43" dur="5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7" presetClass="entr" presetSubtype="4" fill="hold" grpId="1" nodeType="clickEffect">
                                  <p:stCondLst>
                                    <p:cond delay="0"/>
                                  </p:stCondLst>
                                  <p:childTnLst>
                                    <p:set>
                                      <p:cBhvr>
                                        <p:cTn id="47" dur="1" fill="hold">
                                          <p:stCondLst>
                                            <p:cond delay="0"/>
                                          </p:stCondLst>
                                        </p:cTn>
                                        <p:tgtEl>
                                          <p:spTgt spid="5"/>
                                        </p:tgtEl>
                                        <p:attrNameLst>
                                          <p:attrName>style.visibility</p:attrName>
                                        </p:attrNameLst>
                                      </p:cBhvr>
                                      <p:to>
                                        <p:strVal val="visible"/>
                                      </p:to>
                                    </p:set>
                                    <p:anim calcmode="lin" valueType="num">
                                      <p:cBhvr additive="base">
                                        <p:cTn id="48" dur="5000" fill="hold"/>
                                        <p:tgtEl>
                                          <p:spTgt spid="5"/>
                                        </p:tgtEl>
                                        <p:attrNameLst>
                                          <p:attrName>ppt_x</p:attrName>
                                        </p:attrNameLst>
                                      </p:cBhvr>
                                      <p:tavLst>
                                        <p:tav tm="0">
                                          <p:val>
                                            <p:strVal val="#ppt_x"/>
                                          </p:val>
                                        </p:tav>
                                        <p:tav tm="100000">
                                          <p:val>
                                            <p:strVal val="#ppt_x"/>
                                          </p:val>
                                        </p:tav>
                                      </p:tavLst>
                                    </p:anim>
                                    <p:anim calcmode="lin" valueType="num">
                                      <p:cBhvr additive="base">
                                        <p:cTn id="49" dur="5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9" presetClass="entr" presetSubtype="10" fill="hold" grpId="2" nodeType="clickEffect">
                                  <p:stCondLst>
                                    <p:cond delay="0"/>
                                  </p:stCondLst>
                                  <p:childTnLst>
                                    <p:set>
                                      <p:cBhvr>
                                        <p:cTn id="53" dur="1" fill="hold">
                                          <p:stCondLst>
                                            <p:cond delay="0"/>
                                          </p:stCondLst>
                                        </p:cTn>
                                        <p:tgtEl>
                                          <p:spTgt spid="5"/>
                                        </p:tgtEl>
                                        <p:attrNameLst>
                                          <p:attrName>style.visibility</p:attrName>
                                        </p:attrNameLst>
                                      </p:cBhvr>
                                      <p:to>
                                        <p:strVal val="visible"/>
                                      </p:to>
                                    </p:set>
                                    <p:anim calcmode="lin" valueType="num">
                                      <p:cBhvr>
                                        <p:cTn id="54" dur="5000" fill="hold"/>
                                        <p:tgtEl>
                                          <p:spTgt spid="5"/>
                                        </p:tgtEl>
                                        <p:attrNameLst>
                                          <p:attrName>ppt_w</p:attrName>
                                        </p:attrNameLst>
                                      </p:cBhvr>
                                      <p:tavLst>
                                        <p:tav tm="0" fmla="#ppt_w*sin(2.5*pi*$)">
                                          <p:val>
                                            <p:fltVal val="0"/>
                                          </p:val>
                                        </p:tav>
                                        <p:tav tm="100000">
                                          <p:val>
                                            <p:fltVal val="1"/>
                                          </p:val>
                                        </p:tav>
                                      </p:tavLst>
                                    </p:anim>
                                    <p:anim calcmode="lin" valueType="num">
                                      <p:cBhvr>
                                        <p:cTn id="55" dur="5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56" fill="hold">
                      <p:stCondLst>
                        <p:cond delay="indefinite"/>
                      </p:stCondLst>
                      <p:childTnLst>
                        <p:par>
                          <p:cTn id="57" fill="hold">
                            <p:stCondLst>
                              <p:cond delay="0"/>
                            </p:stCondLst>
                            <p:childTnLst>
                              <p:par>
                                <p:cTn id="58" presetID="26" presetClass="entr" presetSubtype="0" fill="hold" grpId="3" nodeType="click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wipe(down)">
                                      <p:cBhvr>
                                        <p:cTn id="60" dur="580">
                                          <p:stCondLst>
                                            <p:cond delay="0"/>
                                          </p:stCondLst>
                                        </p:cTn>
                                        <p:tgtEl>
                                          <p:spTgt spid="5"/>
                                        </p:tgtEl>
                                      </p:cBhvr>
                                    </p:animEffect>
                                    <p:anim calcmode="lin" valueType="num">
                                      <p:cBhvr>
                                        <p:cTn id="61"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62"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63"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64"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65"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66" dur="26">
                                          <p:stCondLst>
                                            <p:cond delay="650"/>
                                          </p:stCondLst>
                                        </p:cTn>
                                        <p:tgtEl>
                                          <p:spTgt spid="5"/>
                                        </p:tgtEl>
                                      </p:cBhvr>
                                      <p:to x="100000" y="60000"/>
                                    </p:animScale>
                                    <p:animScale>
                                      <p:cBhvr>
                                        <p:cTn id="67" dur="166" decel="50000">
                                          <p:stCondLst>
                                            <p:cond delay="676"/>
                                          </p:stCondLst>
                                        </p:cTn>
                                        <p:tgtEl>
                                          <p:spTgt spid="5"/>
                                        </p:tgtEl>
                                      </p:cBhvr>
                                      <p:to x="100000" y="100000"/>
                                    </p:animScale>
                                    <p:animScale>
                                      <p:cBhvr>
                                        <p:cTn id="68" dur="26">
                                          <p:stCondLst>
                                            <p:cond delay="1312"/>
                                          </p:stCondLst>
                                        </p:cTn>
                                        <p:tgtEl>
                                          <p:spTgt spid="5"/>
                                        </p:tgtEl>
                                      </p:cBhvr>
                                      <p:to x="100000" y="80000"/>
                                    </p:animScale>
                                    <p:animScale>
                                      <p:cBhvr>
                                        <p:cTn id="69" dur="166" decel="50000">
                                          <p:stCondLst>
                                            <p:cond delay="1338"/>
                                          </p:stCondLst>
                                        </p:cTn>
                                        <p:tgtEl>
                                          <p:spTgt spid="5"/>
                                        </p:tgtEl>
                                      </p:cBhvr>
                                      <p:to x="100000" y="100000"/>
                                    </p:animScale>
                                    <p:animScale>
                                      <p:cBhvr>
                                        <p:cTn id="70" dur="26">
                                          <p:stCondLst>
                                            <p:cond delay="1642"/>
                                          </p:stCondLst>
                                        </p:cTn>
                                        <p:tgtEl>
                                          <p:spTgt spid="5"/>
                                        </p:tgtEl>
                                      </p:cBhvr>
                                      <p:to x="100000" y="90000"/>
                                    </p:animScale>
                                    <p:animScale>
                                      <p:cBhvr>
                                        <p:cTn id="71" dur="166" decel="50000">
                                          <p:stCondLst>
                                            <p:cond delay="1668"/>
                                          </p:stCondLst>
                                        </p:cTn>
                                        <p:tgtEl>
                                          <p:spTgt spid="5"/>
                                        </p:tgtEl>
                                      </p:cBhvr>
                                      <p:to x="100000" y="100000"/>
                                    </p:animScale>
                                    <p:animScale>
                                      <p:cBhvr>
                                        <p:cTn id="72" dur="26">
                                          <p:stCondLst>
                                            <p:cond delay="1808"/>
                                          </p:stCondLst>
                                        </p:cTn>
                                        <p:tgtEl>
                                          <p:spTgt spid="5"/>
                                        </p:tgtEl>
                                      </p:cBhvr>
                                      <p:to x="100000" y="95000"/>
                                    </p:animScale>
                                    <p:animScale>
                                      <p:cBhvr>
                                        <p:cTn id="73" dur="166" decel="50000">
                                          <p:stCondLst>
                                            <p:cond delay="1834"/>
                                          </p:stCondLst>
                                        </p:cTn>
                                        <p:tgtEl>
                                          <p:spTgt spid="5"/>
                                        </p:tgtEl>
                                      </p:cBhvr>
                                      <p:to x="100000" y="100000"/>
                                    </p:animScale>
                                  </p:childTnLst>
                                </p:cTn>
                              </p:par>
                            </p:childTnLst>
                          </p:cTn>
                        </p:par>
                      </p:childTnLst>
                    </p:cTn>
                  </p:par>
                  <p:par>
                    <p:cTn id="74" fill="hold">
                      <p:stCondLst>
                        <p:cond delay="indefinite"/>
                      </p:stCondLst>
                      <p:childTnLst>
                        <p:par>
                          <p:cTn id="75" fill="hold">
                            <p:stCondLst>
                              <p:cond delay="0"/>
                            </p:stCondLst>
                            <p:childTnLst>
                              <p:par>
                                <p:cTn id="76" presetID="35" presetClass="entr" presetSubtype="0" fill="hold" grpId="4" nodeType="clickEffect">
                                  <p:stCondLst>
                                    <p:cond delay="0"/>
                                  </p:stCondLst>
                                  <p:childTnLst>
                                    <p:set>
                                      <p:cBhvr>
                                        <p:cTn id="77" dur="1" fill="hold">
                                          <p:stCondLst>
                                            <p:cond delay="0"/>
                                          </p:stCondLst>
                                        </p:cTn>
                                        <p:tgtEl>
                                          <p:spTgt spid="5"/>
                                        </p:tgtEl>
                                        <p:attrNameLst>
                                          <p:attrName>style.visibility</p:attrName>
                                        </p:attrNameLst>
                                      </p:cBhvr>
                                      <p:to>
                                        <p:strVal val="visible"/>
                                      </p:to>
                                    </p:set>
                                    <p:animEffect transition="in" filter="fade">
                                      <p:cBhvr>
                                        <p:cTn id="78" dur="2000"/>
                                        <p:tgtEl>
                                          <p:spTgt spid="5"/>
                                        </p:tgtEl>
                                      </p:cBhvr>
                                    </p:animEffect>
                                    <p:anim calcmode="lin" valueType="num">
                                      <p:cBhvr>
                                        <p:cTn id="79" dur="2000" fill="hold"/>
                                        <p:tgtEl>
                                          <p:spTgt spid="5"/>
                                        </p:tgtEl>
                                        <p:attrNameLst>
                                          <p:attrName>style.rotation</p:attrName>
                                        </p:attrNameLst>
                                      </p:cBhvr>
                                      <p:tavLst>
                                        <p:tav tm="0">
                                          <p:val>
                                            <p:fltVal val="720"/>
                                          </p:val>
                                        </p:tav>
                                        <p:tav tm="100000">
                                          <p:val>
                                            <p:fltVal val="0"/>
                                          </p:val>
                                        </p:tav>
                                      </p:tavLst>
                                    </p:anim>
                                    <p:anim calcmode="lin" valueType="num">
                                      <p:cBhvr>
                                        <p:cTn id="80" dur="2000" fill="hold"/>
                                        <p:tgtEl>
                                          <p:spTgt spid="5"/>
                                        </p:tgtEl>
                                        <p:attrNameLst>
                                          <p:attrName>ppt_h</p:attrName>
                                        </p:attrNameLst>
                                      </p:cBhvr>
                                      <p:tavLst>
                                        <p:tav tm="0">
                                          <p:val>
                                            <p:fltVal val="0"/>
                                          </p:val>
                                        </p:tav>
                                        <p:tav tm="100000">
                                          <p:val>
                                            <p:strVal val="#ppt_h"/>
                                          </p:val>
                                        </p:tav>
                                      </p:tavLst>
                                    </p:anim>
                                    <p:anim calcmode="lin" valueType="num">
                                      <p:cBhvr>
                                        <p:cTn id="81" dur="2000" fill="hold"/>
                                        <p:tgtEl>
                                          <p:spTgt spid="5"/>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5" grpId="0">
        <p:bldAsOne/>
      </p:bldGraphic>
      <p:bldGraphic spid="5" grpId="1">
        <p:bldAsOne/>
      </p:bldGraphic>
      <p:bldGraphic spid="5" grpId="2">
        <p:bldAsOne/>
      </p:bldGraphic>
      <p:bldGraphic spid="5" grpId="3">
        <p:bldAsOne/>
      </p:bldGraphic>
      <p:bldGraphic spid="5" grpId="4">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chemeClr val="bg1"/>
                </a:solidFill>
              </a:rPr>
              <a:t>直接人工成本分配</a:t>
            </a:r>
            <a:endParaRPr lang="zh-CN" altLang="en-US" b="1" dirty="0">
              <a:solidFill>
                <a:schemeClr val="bg1"/>
              </a:solidFill>
            </a:endParaRPr>
          </a:p>
        </p:txBody>
      </p:sp>
      <p:sp>
        <p:nvSpPr>
          <p:cNvPr id="3" name="内容占位符 2"/>
          <p:cNvSpPr>
            <a:spLocks noGrp="1"/>
          </p:cNvSpPr>
          <p:nvPr>
            <p:ph idx="1"/>
          </p:nvPr>
        </p:nvSpPr>
        <p:spPr>
          <a:xfrm>
            <a:off x="457200" y="2214554"/>
            <a:ext cx="8229600" cy="4240254"/>
          </a:xfrm>
        </p:spPr>
        <p:txBody>
          <a:bodyPr/>
          <a:lstStyle/>
          <a:p>
            <a:r>
              <a:rPr lang="zh-CN" altLang="en-US" dirty="0" smtClean="0"/>
              <a:t>每道工序单位耗时（小时</a:t>
            </a:r>
            <a:r>
              <a:rPr lang="en-US" altLang="zh-CN" dirty="0" smtClean="0"/>
              <a:t>/</a:t>
            </a:r>
            <a:r>
              <a:rPr lang="zh-CN" altLang="en-US" dirty="0" smtClean="0"/>
              <a:t>单位产量）</a:t>
            </a:r>
            <a:r>
              <a:rPr lang="en-US" altLang="zh-CN" dirty="0" smtClean="0"/>
              <a:t>*</a:t>
            </a:r>
            <a:r>
              <a:rPr lang="zh-CN" altLang="en-US" dirty="0" smtClean="0"/>
              <a:t>该工序（工作中心）直接人工成本率（元</a:t>
            </a:r>
            <a:r>
              <a:rPr lang="en-US" altLang="zh-CN" dirty="0" smtClean="0"/>
              <a:t>/</a:t>
            </a:r>
            <a:r>
              <a:rPr lang="zh-CN" altLang="en-US" dirty="0" smtClean="0"/>
              <a:t>小时）</a:t>
            </a:r>
            <a:r>
              <a:rPr lang="en-US" altLang="zh-CN" dirty="0" smtClean="0"/>
              <a:t>*</a:t>
            </a:r>
            <a:r>
              <a:rPr lang="zh-CN" altLang="en-US" dirty="0" smtClean="0"/>
              <a:t>工单生产量</a:t>
            </a:r>
            <a:endParaRPr lang="en-US" altLang="zh-CN" dirty="0" smtClean="0"/>
          </a:p>
          <a:p>
            <a:pPr>
              <a:buNone/>
            </a:pPr>
            <a:endParaRPr lang="en-US" altLang="zh-CN" dirty="0" smtClean="0"/>
          </a:p>
          <a:p>
            <a:r>
              <a:rPr lang="zh-CN" altLang="en-US" dirty="0" smtClean="0"/>
              <a:t>所有工序直接人工成本汇总得出该工单吸收的直接人工成本</a:t>
            </a:r>
            <a:endParaRPr lang="zh-CN" altLang="en-US" dirty="0"/>
          </a:p>
        </p:txBody>
      </p:sp>
      <p:sp>
        <p:nvSpPr>
          <p:cNvPr id="4" name="Rectangular Callout 3"/>
          <p:cNvSpPr/>
          <p:nvPr/>
        </p:nvSpPr>
        <p:spPr>
          <a:xfrm>
            <a:off x="5500694" y="1285860"/>
            <a:ext cx="2500330" cy="714380"/>
          </a:xfrm>
          <a:prstGeom prst="wedgeRectCallout">
            <a:avLst>
              <a:gd name="adj1" fmla="val -41027"/>
              <a:gd name="adj2" fmla="val 83827"/>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400" dirty="0" smtClean="0"/>
              <a:t>工序主文件中定义</a:t>
            </a:r>
            <a:endParaRPr lang="zh-CN" altLang="en-US" sz="2400" dirty="0"/>
          </a:p>
        </p:txBody>
      </p:sp>
      <p:sp>
        <p:nvSpPr>
          <p:cNvPr id="5" name="Rectangular Callout 4"/>
          <p:cNvSpPr/>
          <p:nvPr/>
        </p:nvSpPr>
        <p:spPr>
          <a:xfrm>
            <a:off x="6215074" y="3500438"/>
            <a:ext cx="2071702" cy="714380"/>
          </a:xfrm>
          <a:prstGeom prst="wedgeRectCallout">
            <a:avLst>
              <a:gd name="adj1" fmla="val -19488"/>
              <a:gd name="adj2" fmla="val -93281"/>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400" dirty="0" smtClean="0"/>
              <a:t>工作中心主文件定义</a:t>
            </a:r>
            <a:endParaRPr lang="zh-CN" altLang="en-US" sz="2400"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36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58" presetClass="entr" presetSubtype="0" accel="10000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3000" fill="hold"/>
                                        <p:tgtEl>
                                          <p:spTgt spid="3">
                                            <p:txEl>
                                              <p:pRg st="0" end="0"/>
                                            </p:txEl>
                                          </p:spTgt>
                                        </p:tgtEl>
                                        <p:attrNameLst>
                                          <p:attrName>ppt_w</p:attrName>
                                        </p:attrNameLst>
                                      </p:cBhvr>
                                      <p:tavLst>
                                        <p:tav tm="0">
                                          <p:val>
                                            <p:strVal val="#ppt_w*2.5"/>
                                          </p:val>
                                        </p:tav>
                                        <p:tav tm="100000">
                                          <p:val>
                                            <p:strVal val="#ppt_w"/>
                                          </p:val>
                                        </p:tav>
                                      </p:tavLst>
                                    </p:anim>
                                    <p:anim calcmode="lin" valueType="num">
                                      <p:cBhvr>
                                        <p:cTn id="16" dur="3000" fill="hold"/>
                                        <p:tgtEl>
                                          <p:spTgt spid="3">
                                            <p:txEl>
                                              <p:pRg st="0" end="0"/>
                                            </p:txEl>
                                          </p:spTgt>
                                        </p:tgtEl>
                                        <p:attrNameLst>
                                          <p:attrName>ppt_h</p:attrName>
                                        </p:attrNameLst>
                                      </p:cBhvr>
                                      <p:tavLst>
                                        <p:tav tm="0">
                                          <p:val>
                                            <p:strVal val="#ppt_h*0.01"/>
                                          </p:val>
                                        </p:tav>
                                        <p:tav tm="100000">
                                          <p:val>
                                            <p:strVal val="#ppt_h"/>
                                          </p:val>
                                        </p:tav>
                                      </p:tavLst>
                                    </p:anim>
                                    <p:anim calcmode="lin" valueType="num">
                                      <p:cBhvr>
                                        <p:cTn id="17" dur="3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8" dur="3000" fill="hold"/>
                                        <p:tgtEl>
                                          <p:spTgt spid="3">
                                            <p:txEl>
                                              <p:pRg st="0" end="0"/>
                                            </p:txEl>
                                          </p:spTgt>
                                        </p:tgtEl>
                                        <p:attrNameLst>
                                          <p:attrName>ppt_y</p:attrName>
                                        </p:attrNameLst>
                                      </p:cBhvr>
                                      <p:tavLst>
                                        <p:tav tm="0">
                                          <p:val>
                                            <p:strVal val="#ppt_h+1"/>
                                          </p:val>
                                        </p:tav>
                                        <p:tav tm="100000">
                                          <p:val>
                                            <p:strVal val="#ppt_y"/>
                                          </p:val>
                                        </p:tav>
                                      </p:tavLst>
                                    </p:anim>
                                    <p:animEffect transition="in" filter="fade">
                                      <p:cBhvr>
                                        <p:cTn id="19" dur="3000"/>
                                        <p:tgtEl>
                                          <p:spTgt spid="3">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6"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down)">
                                      <p:cBhvr>
                                        <p:cTn id="24" dur="580">
                                          <p:stCondLst>
                                            <p:cond delay="0"/>
                                          </p:stCondLst>
                                        </p:cTn>
                                        <p:tgtEl>
                                          <p:spTgt spid="4"/>
                                        </p:tgtEl>
                                      </p:cBhvr>
                                    </p:animEffect>
                                    <p:anim calcmode="lin" valueType="num">
                                      <p:cBhvr>
                                        <p:cTn id="25"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30" dur="26">
                                          <p:stCondLst>
                                            <p:cond delay="650"/>
                                          </p:stCondLst>
                                        </p:cTn>
                                        <p:tgtEl>
                                          <p:spTgt spid="4"/>
                                        </p:tgtEl>
                                      </p:cBhvr>
                                      <p:to x="100000" y="60000"/>
                                    </p:animScale>
                                    <p:animScale>
                                      <p:cBhvr>
                                        <p:cTn id="31" dur="166" decel="50000">
                                          <p:stCondLst>
                                            <p:cond delay="676"/>
                                          </p:stCondLst>
                                        </p:cTn>
                                        <p:tgtEl>
                                          <p:spTgt spid="4"/>
                                        </p:tgtEl>
                                      </p:cBhvr>
                                      <p:to x="100000" y="100000"/>
                                    </p:animScale>
                                    <p:animScale>
                                      <p:cBhvr>
                                        <p:cTn id="32" dur="26">
                                          <p:stCondLst>
                                            <p:cond delay="1312"/>
                                          </p:stCondLst>
                                        </p:cTn>
                                        <p:tgtEl>
                                          <p:spTgt spid="4"/>
                                        </p:tgtEl>
                                      </p:cBhvr>
                                      <p:to x="100000" y="80000"/>
                                    </p:animScale>
                                    <p:animScale>
                                      <p:cBhvr>
                                        <p:cTn id="33" dur="166" decel="50000">
                                          <p:stCondLst>
                                            <p:cond delay="1338"/>
                                          </p:stCondLst>
                                        </p:cTn>
                                        <p:tgtEl>
                                          <p:spTgt spid="4"/>
                                        </p:tgtEl>
                                      </p:cBhvr>
                                      <p:to x="100000" y="100000"/>
                                    </p:animScale>
                                    <p:animScale>
                                      <p:cBhvr>
                                        <p:cTn id="34" dur="26">
                                          <p:stCondLst>
                                            <p:cond delay="1642"/>
                                          </p:stCondLst>
                                        </p:cTn>
                                        <p:tgtEl>
                                          <p:spTgt spid="4"/>
                                        </p:tgtEl>
                                      </p:cBhvr>
                                      <p:to x="100000" y="90000"/>
                                    </p:animScale>
                                    <p:animScale>
                                      <p:cBhvr>
                                        <p:cTn id="35" dur="166" decel="50000">
                                          <p:stCondLst>
                                            <p:cond delay="1668"/>
                                          </p:stCondLst>
                                        </p:cTn>
                                        <p:tgtEl>
                                          <p:spTgt spid="4"/>
                                        </p:tgtEl>
                                      </p:cBhvr>
                                      <p:to x="100000" y="100000"/>
                                    </p:animScale>
                                    <p:animScale>
                                      <p:cBhvr>
                                        <p:cTn id="36" dur="26">
                                          <p:stCondLst>
                                            <p:cond delay="1808"/>
                                          </p:stCondLst>
                                        </p:cTn>
                                        <p:tgtEl>
                                          <p:spTgt spid="4"/>
                                        </p:tgtEl>
                                      </p:cBhvr>
                                      <p:to x="100000" y="95000"/>
                                    </p:animScale>
                                    <p:animScale>
                                      <p:cBhvr>
                                        <p:cTn id="37" dur="166" decel="50000">
                                          <p:stCondLst>
                                            <p:cond delay="1834"/>
                                          </p:stCondLst>
                                        </p:cTn>
                                        <p:tgtEl>
                                          <p:spTgt spid="4"/>
                                        </p:tgtEl>
                                      </p:cBhvr>
                                      <p:to x="100000" y="100000"/>
                                    </p:animScale>
                                  </p:childTnLst>
                                </p:cTn>
                              </p:par>
                            </p:childTnLst>
                          </p:cTn>
                        </p:par>
                      </p:childTnLst>
                    </p:cTn>
                  </p:par>
                  <p:par>
                    <p:cTn id="38" fill="hold">
                      <p:stCondLst>
                        <p:cond delay="indefinite"/>
                      </p:stCondLst>
                      <p:childTnLst>
                        <p:par>
                          <p:cTn id="39" fill="hold">
                            <p:stCondLst>
                              <p:cond delay="0"/>
                            </p:stCondLst>
                            <p:childTnLst>
                              <p:par>
                                <p:cTn id="40" presetID="7" presetClass="entr" presetSubtype="4" fill="hold" nodeType="clickEffect">
                                  <p:stCondLst>
                                    <p:cond delay="0"/>
                                  </p:stCondLst>
                                  <p:childTnLst>
                                    <p:set>
                                      <p:cBhvr>
                                        <p:cTn id="41" dur="1" fill="hold">
                                          <p:stCondLst>
                                            <p:cond delay="0"/>
                                          </p:stCondLst>
                                        </p:cTn>
                                        <p:tgtEl>
                                          <p:spTgt spid="3">
                                            <p:txEl>
                                              <p:pRg st="2" end="2"/>
                                            </p:txEl>
                                          </p:spTgt>
                                        </p:tgtEl>
                                        <p:attrNameLst>
                                          <p:attrName>style.visibility</p:attrName>
                                        </p:attrNameLst>
                                      </p:cBhvr>
                                      <p:to>
                                        <p:strVal val="visible"/>
                                      </p:to>
                                    </p:set>
                                    <p:anim calcmode="lin" valueType="num">
                                      <p:cBhvr additive="base">
                                        <p:cTn id="42" dur="5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43" dur="5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31" presetClass="entr" presetSubtype="0" fill="hold" grpId="0" nodeType="clickEffect">
                                  <p:stCondLst>
                                    <p:cond delay="0"/>
                                  </p:stCondLst>
                                  <p:iterate type="lt">
                                    <p:tmPct val="5000"/>
                                  </p:iterate>
                                  <p:childTnLst>
                                    <p:set>
                                      <p:cBhvr>
                                        <p:cTn id="47" dur="1" fill="hold">
                                          <p:stCondLst>
                                            <p:cond delay="0"/>
                                          </p:stCondLst>
                                        </p:cTn>
                                        <p:tgtEl>
                                          <p:spTgt spid="5"/>
                                        </p:tgtEl>
                                        <p:attrNameLst>
                                          <p:attrName>style.visibility</p:attrName>
                                        </p:attrNameLst>
                                      </p:cBhvr>
                                      <p:to>
                                        <p:strVal val="visible"/>
                                      </p:to>
                                    </p:set>
                                    <p:anim calcmode="lin" valueType="num">
                                      <p:cBhvr>
                                        <p:cTn id="48" dur="3000" fill="hold"/>
                                        <p:tgtEl>
                                          <p:spTgt spid="5"/>
                                        </p:tgtEl>
                                        <p:attrNameLst>
                                          <p:attrName>ppt_w</p:attrName>
                                        </p:attrNameLst>
                                      </p:cBhvr>
                                      <p:tavLst>
                                        <p:tav tm="0">
                                          <p:val>
                                            <p:fltVal val="0"/>
                                          </p:val>
                                        </p:tav>
                                        <p:tav tm="100000">
                                          <p:val>
                                            <p:strVal val="#ppt_w"/>
                                          </p:val>
                                        </p:tav>
                                      </p:tavLst>
                                    </p:anim>
                                    <p:anim calcmode="lin" valueType="num">
                                      <p:cBhvr>
                                        <p:cTn id="49" dur="3000" fill="hold"/>
                                        <p:tgtEl>
                                          <p:spTgt spid="5"/>
                                        </p:tgtEl>
                                        <p:attrNameLst>
                                          <p:attrName>ppt_h</p:attrName>
                                        </p:attrNameLst>
                                      </p:cBhvr>
                                      <p:tavLst>
                                        <p:tav tm="0">
                                          <p:val>
                                            <p:fltVal val="0"/>
                                          </p:val>
                                        </p:tav>
                                        <p:tav tm="100000">
                                          <p:val>
                                            <p:strVal val="#ppt_h"/>
                                          </p:val>
                                        </p:tav>
                                      </p:tavLst>
                                    </p:anim>
                                    <p:anim calcmode="lin" valueType="num">
                                      <p:cBhvr>
                                        <p:cTn id="50" dur="3000" fill="hold"/>
                                        <p:tgtEl>
                                          <p:spTgt spid="5"/>
                                        </p:tgtEl>
                                        <p:attrNameLst>
                                          <p:attrName>style.rotation</p:attrName>
                                        </p:attrNameLst>
                                      </p:cBhvr>
                                      <p:tavLst>
                                        <p:tav tm="0">
                                          <p:val>
                                            <p:fltVal val="90"/>
                                          </p:val>
                                        </p:tav>
                                        <p:tav tm="100000">
                                          <p:val>
                                            <p:fltVal val="0"/>
                                          </p:val>
                                        </p:tav>
                                      </p:tavLst>
                                    </p:anim>
                                    <p:animEffect transition="in" filter="fade">
                                      <p:cBhvr>
                                        <p:cTn id="51"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活力">
  <a:themeElements>
    <a:clrScheme name="活力">
      <a:dk1>
        <a:sysClr val="windowText" lastClr="000000"/>
      </a:dk1>
      <a:lt1>
        <a:sysClr val="window" lastClr="CCE8C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活力">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活力">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397</TotalTime>
  <Words>1254</Words>
  <Application>Microsoft Office PowerPoint</Application>
  <PresentationFormat>On-screen Show (4:3)</PresentationFormat>
  <Paragraphs>85</Paragraphs>
  <Slides>19</Slides>
  <Notes>1</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活力</vt:lpstr>
      <vt:lpstr>ERP成本会计工作概要</vt:lpstr>
      <vt:lpstr>生产成本组成</vt:lpstr>
      <vt:lpstr>生产成本概括</vt:lpstr>
      <vt:lpstr> </vt:lpstr>
      <vt:lpstr>实际成本计算模型</vt:lpstr>
      <vt:lpstr>原材料耗费</vt:lpstr>
      <vt:lpstr>原材料发出计价方法</vt:lpstr>
      <vt:lpstr>工艺路线（route)和工序（operation)、工作中心（work center)</vt:lpstr>
      <vt:lpstr>直接人工成本分配</vt:lpstr>
      <vt:lpstr>制造费用的分配</vt:lpstr>
      <vt:lpstr>Slide 11</vt:lpstr>
      <vt:lpstr>月末成本重算和结存调整</vt:lpstr>
      <vt:lpstr>作业成本法 activity base cost</vt:lpstr>
      <vt:lpstr>存货盘点</vt:lpstr>
      <vt:lpstr>成本控制与分析</vt:lpstr>
      <vt:lpstr>ERP框架</vt:lpstr>
      <vt:lpstr>采购成本管理</vt:lpstr>
      <vt:lpstr>车间成本管理</vt:lpstr>
      <vt:lpstr>Thank you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cp:lastModifiedBy>jeffersonzhang</cp:lastModifiedBy>
  <cp:revision>103</cp:revision>
  <dcterms:modified xsi:type="dcterms:W3CDTF">2010-08-31T00:09:13Z</dcterms:modified>
</cp:coreProperties>
</file>