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diagrams/drawing1.xml" ContentType="application/vnd.ms-office.drawingml.diagramDrawing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88" r:id="rId1"/>
    <p:sldMasterId id="2147483702" r:id="rId2"/>
    <p:sldMasterId id="2147483727" r:id="rId3"/>
  </p:sldMasterIdLst>
  <p:notesMasterIdLst>
    <p:notesMasterId r:id="rId23"/>
  </p:notesMasterIdLst>
  <p:sldIdLst>
    <p:sldId id="266" r:id="rId4"/>
    <p:sldId id="267" r:id="rId5"/>
    <p:sldId id="269" r:id="rId6"/>
    <p:sldId id="271" r:id="rId7"/>
    <p:sldId id="270" r:id="rId8"/>
    <p:sldId id="268" r:id="rId9"/>
    <p:sldId id="273" r:id="rId10"/>
    <p:sldId id="272" r:id="rId11"/>
    <p:sldId id="274" r:id="rId12"/>
    <p:sldId id="275" r:id="rId13"/>
    <p:sldId id="290" r:id="rId14"/>
    <p:sldId id="276" r:id="rId15"/>
    <p:sldId id="284" r:id="rId16"/>
    <p:sldId id="287" r:id="rId17"/>
    <p:sldId id="286" r:id="rId18"/>
    <p:sldId id="285" r:id="rId19"/>
    <p:sldId id="289" r:id="rId20"/>
    <p:sldId id="288" r:id="rId21"/>
    <p:sldId id="278" r:id="rId22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ヒラギノ角ゴ Pro W3" pitchFamily="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ヒラギノ角ゴ Pro W3" pitchFamily="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ヒラギノ角ゴ Pro W3" pitchFamily="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ヒラギノ角ゴ Pro W3" pitchFamily="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itchFamily="34" charset="0"/>
        <a:ea typeface="ヒラギノ角ゴ Pro W3" pitchFamily="1" charset="-128"/>
        <a:cs typeface="+mn-cs"/>
      </a:defRPr>
    </a:lvl5pPr>
    <a:lvl6pPr marL="2286000" algn="l" defTabSz="914400" rtl="0" eaLnBrk="1" latinLnBrk="1" hangingPunct="1">
      <a:defRPr sz="1600" kern="1200">
        <a:solidFill>
          <a:schemeClr val="tx1"/>
        </a:solidFill>
        <a:latin typeface="Verdana" pitchFamily="34" charset="0"/>
        <a:ea typeface="ヒラギノ角ゴ Pro W3" pitchFamily="1" charset="-128"/>
        <a:cs typeface="+mn-cs"/>
      </a:defRPr>
    </a:lvl6pPr>
    <a:lvl7pPr marL="2743200" algn="l" defTabSz="914400" rtl="0" eaLnBrk="1" latinLnBrk="1" hangingPunct="1">
      <a:defRPr sz="1600" kern="1200">
        <a:solidFill>
          <a:schemeClr val="tx1"/>
        </a:solidFill>
        <a:latin typeface="Verdana" pitchFamily="34" charset="0"/>
        <a:ea typeface="ヒラギノ角ゴ Pro W3" pitchFamily="1" charset="-128"/>
        <a:cs typeface="+mn-cs"/>
      </a:defRPr>
    </a:lvl7pPr>
    <a:lvl8pPr marL="3200400" algn="l" defTabSz="914400" rtl="0" eaLnBrk="1" latinLnBrk="1" hangingPunct="1">
      <a:defRPr sz="1600" kern="1200">
        <a:solidFill>
          <a:schemeClr val="tx1"/>
        </a:solidFill>
        <a:latin typeface="Verdana" pitchFamily="34" charset="0"/>
        <a:ea typeface="ヒラギノ角ゴ Pro W3" pitchFamily="1" charset="-128"/>
        <a:cs typeface="+mn-cs"/>
      </a:defRPr>
    </a:lvl8pPr>
    <a:lvl9pPr marL="3657600" algn="l" defTabSz="914400" rtl="0" eaLnBrk="1" latinLnBrk="1" hangingPunct="1">
      <a:defRPr sz="1600" kern="1200">
        <a:solidFill>
          <a:schemeClr val="tx1"/>
        </a:solidFill>
        <a:latin typeface="Verdana" pitchFamily="34" charset="0"/>
        <a:ea typeface="ヒラギノ角ゴ Pro W3" pitchFamily="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5DDA3"/>
    <a:srgbClr val="F0F000"/>
    <a:srgbClr val="DDDD8F"/>
    <a:srgbClr val="B9ABC0"/>
    <a:srgbClr val="3366FF"/>
    <a:srgbClr val="2222F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33" autoAdjust="0"/>
    <p:restoredTop sz="97931" autoAdjust="0"/>
  </p:normalViewPr>
  <p:slideViewPr>
    <p:cSldViewPr>
      <p:cViewPr>
        <p:scale>
          <a:sx n="66" d="100"/>
          <a:sy n="66" d="100"/>
        </p:scale>
        <p:origin x="-1506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2532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view3D>
      <c:rAngAx val="1"/>
    </c:view3D>
    <c:floor>
      <c:spPr>
        <a:ln>
          <a:solidFill>
            <a:srgbClr val="477AB1"/>
          </a:solidFill>
        </a:ln>
      </c:spPr>
    </c:floor>
    <c:sideWall>
      <c:spPr>
        <a:ln>
          <a:solidFill>
            <a:schemeClr val="accent1"/>
          </a:solidFill>
        </a:ln>
      </c:spPr>
    </c:sideWall>
    <c:backWall>
      <c:spPr>
        <a:ln>
          <a:solidFill>
            <a:schemeClr val="accent1"/>
          </a:solidFill>
        </a:ln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2007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COGS/Revenue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0.7400000000000001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COGS/Revenue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0.77000000000000013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2009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COGS/Revenue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0.70000000000000007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2010(Jan~Sep)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COGS/Revenue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0.63000000000000012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9000" baseline="0">
                        <a:solidFill>
                          <a:srgbClr val="000000"/>
                        </a:solidFill>
                      </a:defRPr>
                    </a:pPr>
                    <a:r>
                      <a:rPr lang="en-US" altLang="en-US" sz="900" baseline="0" dirty="0" smtClean="0"/>
                      <a:t>80.8%</a:t>
                    </a:r>
                    <a:endParaRPr lang="en-US" altLang="en-US" sz="900" baseline="0" dirty="0"/>
                  </a:p>
                </c:rich>
              </c:tx>
              <c:spPr/>
              <c:showVal val="1"/>
            </c:dLbl>
            <c:showVal val="1"/>
            <c:showCatName val="1"/>
          </c:dLbls>
          <c:cat>
            <c:strRef>
              <c:f>Sheet1!$A$2</c:f>
              <c:strCache>
                <c:ptCount val="1"/>
                <c:pt idx="0">
                  <c:v>COGS/Revenue</c:v>
                </c:pt>
              </c:strCache>
            </c:strRef>
          </c:cat>
          <c:val>
            <c:numRef>
              <c:f>Sheet1!$F$2</c:f>
              <c:numCache>
                <c:formatCode>0.00%</c:formatCode>
                <c:ptCount val="1"/>
                <c:pt idx="0">
                  <c:v>0.80800000000000005</c:v>
                </c:pt>
              </c:numCache>
            </c:numRef>
          </c:val>
        </c:ser>
        <c:shape val="cylinder"/>
        <c:axId val="123884288"/>
        <c:axId val="123885824"/>
        <c:axId val="0"/>
      </c:bar3DChart>
      <c:catAx>
        <c:axId val="123884288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aseline="0">
                <a:solidFill>
                  <a:srgbClr val="000000"/>
                </a:solidFill>
              </a:defRPr>
            </a:pPr>
            <a:endParaRPr lang="zh-CN"/>
          </a:p>
        </c:txPr>
        <c:crossAx val="123885824"/>
        <c:crosses val="autoZero"/>
        <c:auto val="1"/>
        <c:lblAlgn val="ctr"/>
        <c:lblOffset val="100"/>
      </c:catAx>
      <c:valAx>
        <c:axId val="123885824"/>
        <c:scaling>
          <c:orientation val="minMax"/>
        </c:scaling>
        <c:axPos val="l"/>
        <c:majorGridlines>
          <c:spPr>
            <a:ln>
              <a:solidFill>
                <a:srgbClr val="477AB1"/>
              </a:solidFill>
            </a:ln>
          </c:spPr>
        </c:majorGridlines>
        <c:numFmt formatCode="0%" sourceLinked="1"/>
        <c:tickLblPos val="nextTo"/>
        <c:txPr>
          <a:bodyPr/>
          <a:lstStyle/>
          <a:p>
            <a:pPr>
              <a:defRPr sz="1000" baseline="0">
                <a:solidFill>
                  <a:srgbClr val="000000"/>
                </a:solidFill>
              </a:defRPr>
            </a:pPr>
            <a:endParaRPr lang="zh-CN"/>
          </a:p>
        </c:txPr>
        <c:crossAx val="12388428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800" baseline="0">
              <a:solidFill>
                <a:srgbClr val="000000"/>
              </a:solidFill>
            </a:defRPr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Gain</c:v>
                </c:pt>
              </c:strCache>
            </c:strRef>
          </c:tx>
          <c:dLbls>
            <c:txPr>
              <a:bodyPr/>
              <a:lstStyle/>
              <a:p>
                <a:pPr>
                  <a:defRPr sz="900" b="1" i="0" baseline="0"/>
                </a:pPr>
                <a:endParaRPr lang="zh-CN"/>
              </a:p>
            </c:txPr>
            <c:showVal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 formatCode="#,##0">
                  <c:v>10636</c:v>
                </c:pt>
                <c:pt idx="1">
                  <c:v>611</c:v>
                </c:pt>
                <c:pt idx="2" formatCode="#,##0">
                  <c:v>9132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Loss</c:v>
                </c:pt>
              </c:strCache>
            </c:strRef>
          </c:tx>
          <c:spPr>
            <a:solidFill>
              <a:srgbClr val="92D050"/>
            </a:solidFill>
          </c:spPr>
          <c:dLbls>
            <c:txPr>
              <a:bodyPr/>
              <a:lstStyle/>
              <a:p>
                <a:pPr>
                  <a:defRPr sz="900" b="1" i="0" baseline="0"/>
                </a:pPr>
                <a:endParaRPr lang="zh-CN"/>
              </a:p>
            </c:txPr>
            <c:showVal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Sheet1!$C$2:$C$4</c:f>
              <c:numCache>
                <c:formatCode>#,##0</c:formatCode>
                <c:ptCount val="3"/>
                <c:pt idx="0">
                  <c:v>1417</c:v>
                </c:pt>
                <c:pt idx="1">
                  <c:v>7842</c:v>
                </c:pt>
                <c:pt idx="2" formatCode="General">
                  <c:v>768</c:v>
                </c:pt>
              </c:numCache>
            </c:numRef>
          </c:val>
        </c:ser>
        <c:shape val="cylinder"/>
        <c:axId val="132637056"/>
        <c:axId val="132638592"/>
        <c:axId val="0"/>
      </c:bar3DChart>
      <c:catAx>
        <c:axId val="1326370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 baseline="0"/>
            </a:pPr>
            <a:endParaRPr lang="zh-CN"/>
          </a:p>
        </c:txPr>
        <c:crossAx val="132638592"/>
        <c:crosses val="autoZero"/>
        <c:auto val="1"/>
        <c:lblAlgn val="ctr"/>
        <c:lblOffset val="100"/>
      </c:catAx>
      <c:valAx>
        <c:axId val="132638592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1000" baseline="0"/>
            </a:pPr>
            <a:endParaRPr lang="zh-CN"/>
          </a:p>
        </c:txPr>
        <c:crossAx val="13263705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Gain</c:v>
                </c:pt>
              </c:strCache>
            </c:strRef>
          </c:tx>
          <c:dLbls>
            <c:txPr>
              <a:bodyPr/>
              <a:lstStyle/>
              <a:p>
                <a:pPr>
                  <a:defRPr sz="900" b="1" i="0" baseline="0"/>
                </a:pPr>
                <a:endParaRPr lang="zh-CN"/>
              </a:p>
            </c:txPr>
            <c:showVal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Sheet1!$B$2:$B$4</c:f>
              <c:numCache>
                <c:formatCode>0.00%</c:formatCode>
                <c:ptCount val="3"/>
                <c:pt idx="0">
                  <c:v>4.82E-2</c:v>
                </c:pt>
                <c:pt idx="1">
                  <c:v>1.2999999999999991E-3</c:v>
                </c:pt>
                <c:pt idx="2">
                  <c:v>1.8100000000000015E-2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Loss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pPr>
              <a:solidFill>
                <a:srgbClr val="92D050"/>
              </a:solidFill>
            </c:spPr>
          </c:marker>
          <c:dLbls>
            <c:txPr>
              <a:bodyPr/>
              <a:lstStyle/>
              <a:p>
                <a:pPr>
                  <a:defRPr sz="900" b="1" i="0" baseline="0"/>
                </a:pPr>
                <a:endParaRPr lang="zh-CN"/>
              </a:p>
            </c:txPr>
            <c:showVal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Sheet1!$C$2:$C$4</c:f>
              <c:numCache>
                <c:formatCode>0.00%</c:formatCode>
                <c:ptCount val="3"/>
                <c:pt idx="0">
                  <c:v>6.4000000000000038E-3</c:v>
                </c:pt>
                <c:pt idx="1">
                  <c:v>1.7000000000000001E-2</c:v>
                </c:pt>
                <c:pt idx="2">
                  <c:v>1.5000000000000009E-3</c:v>
                </c:pt>
              </c:numCache>
            </c:numRef>
          </c:val>
        </c:ser>
        <c:marker val="1"/>
        <c:axId val="132879488"/>
        <c:axId val="132881024"/>
      </c:lineChart>
      <c:catAx>
        <c:axId val="1328794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 b="1" i="0" baseline="0"/>
            </a:pPr>
            <a:endParaRPr lang="zh-CN"/>
          </a:p>
        </c:txPr>
        <c:crossAx val="132881024"/>
        <c:crosses val="autoZero"/>
        <c:auto val="1"/>
        <c:lblAlgn val="ctr"/>
        <c:lblOffset val="100"/>
      </c:catAx>
      <c:valAx>
        <c:axId val="132881024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900" b="1" i="0" baseline="0"/>
            </a:pPr>
            <a:endParaRPr lang="zh-CN"/>
          </a:p>
        </c:txPr>
        <c:crossAx val="13287948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9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layout/>
      <c:txPr>
        <a:bodyPr/>
        <a:lstStyle/>
        <a:p>
          <a:pPr>
            <a:defRPr sz="1200" baseline="0"/>
          </a:pPr>
          <a:endParaRPr lang="zh-CN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Net Profit(Loss)</c:v>
                </c:pt>
              </c:strCache>
            </c:strRef>
          </c:tx>
          <c:dLbls>
            <c:txPr>
              <a:bodyPr/>
              <a:lstStyle/>
              <a:p>
                <a:pPr>
                  <a:defRPr sz="900" b="1" i="0" baseline="0"/>
                </a:pPr>
                <a:endParaRPr lang="zh-CN"/>
              </a:p>
            </c:txPr>
            <c:showVal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Sheet1!$B$2:$B$4</c:f>
              <c:numCache>
                <c:formatCode>#,##0</c:formatCode>
                <c:ptCount val="3"/>
                <c:pt idx="0">
                  <c:v>38521</c:v>
                </c:pt>
                <c:pt idx="1">
                  <c:v>48645</c:v>
                </c:pt>
                <c:pt idx="2">
                  <c:v>83075</c:v>
                </c:pt>
              </c:numCache>
            </c:numRef>
          </c:val>
        </c:ser>
        <c:shape val="cylinder"/>
        <c:axId val="133187072"/>
        <c:axId val="133188608"/>
        <c:axId val="0"/>
      </c:bar3DChart>
      <c:catAx>
        <c:axId val="1331870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 baseline="0"/>
            </a:pPr>
            <a:endParaRPr lang="zh-CN"/>
          </a:p>
        </c:txPr>
        <c:crossAx val="133188608"/>
        <c:crosses val="autoZero"/>
        <c:auto val="1"/>
        <c:lblAlgn val="ctr"/>
        <c:lblOffset val="100"/>
      </c:catAx>
      <c:valAx>
        <c:axId val="133188608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1000" baseline="0"/>
            </a:pPr>
            <a:endParaRPr lang="zh-CN"/>
          </a:p>
        </c:txPr>
        <c:crossAx val="13318707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layout/>
      <c:txPr>
        <a:bodyPr/>
        <a:lstStyle/>
        <a:p>
          <a:pPr>
            <a:defRPr sz="1200" baseline="0"/>
          </a:pPr>
          <a:endParaRPr lang="zh-CN"/>
        </a:p>
      </c:txPr>
    </c:title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Net Profit(Loss)/Revenue</c:v>
                </c:pt>
              </c:strCache>
            </c:strRef>
          </c:tx>
          <c:dLbls>
            <c:txPr>
              <a:bodyPr/>
              <a:lstStyle/>
              <a:p>
                <a:pPr>
                  <a:defRPr sz="900" b="1" i="0" baseline="0"/>
                </a:pPr>
                <a:endParaRPr lang="zh-CN"/>
              </a:p>
            </c:txPr>
            <c:showVal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Sheet1!$B$2:$B$4</c:f>
              <c:numCache>
                <c:formatCode>0.00%</c:formatCode>
                <c:ptCount val="3"/>
                <c:pt idx="0">
                  <c:v>0.17469999999999999</c:v>
                </c:pt>
                <c:pt idx="1">
                  <c:v>0.1053</c:v>
                </c:pt>
                <c:pt idx="2">
                  <c:v>0.16489999999999999</c:v>
                </c:pt>
              </c:numCache>
            </c:numRef>
          </c:val>
        </c:ser>
        <c:marker val="1"/>
        <c:axId val="132998656"/>
        <c:axId val="133000192"/>
      </c:lineChart>
      <c:catAx>
        <c:axId val="1329986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 b="1" i="0" baseline="0"/>
            </a:pPr>
            <a:endParaRPr lang="zh-CN"/>
          </a:p>
        </c:txPr>
        <c:crossAx val="133000192"/>
        <c:crosses val="autoZero"/>
        <c:auto val="1"/>
        <c:lblAlgn val="ctr"/>
        <c:lblOffset val="100"/>
      </c:catAx>
      <c:valAx>
        <c:axId val="133000192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1000" b="1" i="0" baseline="0"/>
            </a:pPr>
            <a:endParaRPr lang="zh-CN"/>
          </a:p>
        </c:txPr>
        <c:crossAx val="13299865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view3D>
      <c:depthPercent val="10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Current Assets/Total Assets</c:v>
                </c:pt>
              </c:strCache>
            </c:strRef>
          </c:tx>
          <c:dLbls>
            <c:txPr>
              <a:bodyPr/>
              <a:lstStyle/>
              <a:p>
                <a:pPr>
                  <a:defRPr sz="1198" b="1" i="0" baseline="0"/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A(Ended of Oct)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0.73890000000000011</c:v>
                </c:pt>
                <c:pt idx="1">
                  <c:v>0.75380000000000014</c:v>
                </c:pt>
                <c:pt idx="2">
                  <c:v>0.68420000000000003</c:v>
                </c:pt>
                <c:pt idx="3">
                  <c:v>0.38440000000000007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Non-current Assets/Total Assets</c:v>
                </c:pt>
              </c:strCache>
            </c:strRef>
          </c:tx>
          <c:spPr>
            <a:solidFill>
              <a:srgbClr val="92D050"/>
            </a:solidFill>
          </c:spPr>
          <c:dLbls>
            <c:txPr>
              <a:bodyPr/>
              <a:lstStyle/>
              <a:p>
                <a:pPr>
                  <a:defRPr sz="1198" b="1" i="0" baseline="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A(Ended of Oct)</c:v>
                </c:pt>
              </c:strCache>
            </c:strRef>
          </c:cat>
          <c:val>
            <c:numRef>
              <c:f>Sheet1!$C$2:$C$5</c:f>
              <c:numCache>
                <c:formatCode>0.00%</c:formatCode>
                <c:ptCount val="4"/>
                <c:pt idx="0">
                  <c:v>0.2611</c:v>
                </c:pt>
                <c:pt idx="1">
                  <c:v>0.24620000000000003</c:v>
                </c:pt>
                <c:pt idx="2">
                  <c:v>0.31580000000000014</c:v>
                </c:pt>
                <c:pt idx="3">
                  <c:v>0.61560000000000015</c:v>
                </c:pt>
              </c:numCache>
            </c:numRef>
          </c:val>
        </c:ser>
        <c:shape val="cylinder"/>
        <c:axId val="136120960"/>
        <c:axId val="136126848"/>
        <c:axId val="0"/>
      </c:bar3DChart>
      <c:catAx>
        <c:axId val="1361209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 b="1" i="0" baseline="0">
                <a:solidFill>
                  <a:srgbClr val="FF0000"/>
                </a:solidFill>
              </a:defRPr>
            </a:pPr>
            <a:endParaRPr lang="zh-CN"/>
          </a:p>
        </c:txPr>
        <c:crossAx val="136126848"/>
        <c:crosses val="autoZero"/>
        <c:auto val="1"/>
        <c:lblAlgn val="ctr"/>
        <c:lblOffset val="100"/>
      </c:catAx>
      <c:valAx>
        <c:axId val="136126848"/>
        <c:scaling>
          <c:orientation val="minMax"/>
          <c:max val="1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998" b="1" i="0" baseline="0"/>
            </a:pPr>
            <a:endParaRPr lang="zh-CN"/>
          </a:p>
        </c:txPr>
        <c:crossAx val="136120960"/>
        <c:crosses val="autoZero"/>
        <c:crossBetween val="between"/>
      </c:valAx>
      <c:spPr>
        <a:noFill/>
        <a:ln w="25357">
          <a:noFill/>
        </a:ln>
      </c:spPr>
    </c:plotArea>
    <c:legend>
      <c:legendPos val="b"/>
      <c:layout>
        <c:manualLayout>
          <c:xMode val="edge"/>
          <c:yMode val="edge"/>
          <c:x val="5.7046492536450583E-2"/>
          <c:y val="0.71563917668186283"/>
          <c:w val="0.70943610022315451"/>
          <c:h val="0.20139798314684354"/>
        </c:manualLayout>
      </c:layout>
      <c:txPr>
        <a:bodyPr/>
        <a:lstStyle/>
        <a:p>
          <a:pPr>
            <a:defRPr sz="998" b="1" i="0" baseline="0">
              <a:ea typeface="Arial Unicode MS" pitchFamily="34" charset="-122"/>
            </a:defRPr>
          </a:pPr>
          <a:endParaRPr lang="zh-CN"/>
        </a:p>
      </c:txPr>
    </c:legend>
    <c:plotVisOnly val="1"/>
    <c:dispBlanksAs val="gap"/>
  </c:chart>
  <c:spPr>
    <a:ln w="19018">
      <a:noFill/>
    </a:ln>
  </c:spPr>
  <c:txPr>
    <a:bodyPr/>
    <a:lstStyle/>
    <a:p>
      <a:pPr>
        <a:defRPr sz="1797"/>
      </a:pPr>
      <a:endParaRPr lang="zh-CN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2007</c:v>
                </c:pt>
              </c:strCache>
            </c:strRef>
          </c:tx>
          <c:dLbls>
            <c:txPr>
              <a:bodyPr/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Current Assets</c:v>
                </c:pt>
                <c:pt idx="1">
                  <c:v>Non-Current Assets</c:v>
                </c:pt>
                <c:pt idx="2">
                  <c:v>Total Assets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164571</c:v>
                </c:pt>
                <c:pt idx="1">
                  <c:v>58167</c:v>
                </c:pt>
                <c:pt idx="2">
                  <c:v>222738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</c:v>
                </c:pt>
              </c:strCache>
            </c:strRef>
          </c:tx>
          <c:dLbls>
            <c:dLbl>
              <c:idx val="0"/>
              <c:layout>
                <c:manualLayout>
                  <c:x val="-2.5038948379940643E-3"/>
                  <c:y val="-2.8828627053661349E-2"/>
                </c:manualLayout>
              </c:layout>
              <c:showVal val="1"/>
            </c:dLbl>
            <c:txPr>
              <a:bodyPr/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Current Assets</c:v>
                </c:pt>
                <c:pt idx="1">
                  <c:v>Non-Current Assets</c:v>
                </c:pt>
                <c:pt idx="2">
                  <c:v>Total Assets</c:v>
                </c:pt>
              </c:strCache>
            </c:strRef>
          </c:cat>
          <c:val>
            <c:numRef>
              <c:f>Sheet1!$C$2:$C$4</c:f>
              <c:numCache>
                <c:formatCode>#,##0</c:formatCode>
                <c:ptCount val="3"/>
                <c:pt idx="0">
                  <c:v>419428</c:v>
                </c:pt>
                <c:pt idx="1">
                  <c:v>136996</c:v>
                </c:pt>
                <c:pt idx="2">
                  <c:v>556424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2009</c:v>
                </c:pt>
              </c:strCache>
            </c:strRef>
          </c:tx>
          <c:dLbls>
            <c:dLbl>
              <c:idx val="0"/>
              <c:layout>
                <c:manualLayout>
                  <c:x val="5.508568643586937E-2"/>
                  <c:y val="-4.8047711756102288E-3"/>
                </c:manualLayout>
              </c:layout>
              <c:showVal val="1"/>
            </c:dLbl>
            <c:txPr>
              <a:bodyPr/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Current Assets</c:v>
                </c:pt>
                <c:pt idx="1">
                  <c:v>Non-Current Assets</c:v>
                </c:pt>
                <c:pt idx="2">
                  <c:v>Total Assets</c:v>
                </c:pt>
              </c:strCache>
            </c:strRef>
          </c:cat>
          <c:val>
            <c:numRef>
              <c:f>Sheet1!$D$2:$D$4</c:f>
              <c:numCache>
                <c:formatCode>#,##0</c:formatCode>
                <c:ptCount val="3"/>
                <c:pt idx="0">
                  <c:v>417456</c:v>
                </c:pt>
                <c:pt idx="1">
                  <c:v>192648</c:v>
                </c:pt>
                <c:pt idx="2">
                  <c:v>610104</c:v>
                </c:pt>
              </c:numCache>
            </c:numRef>
          </c:val>
        </c:ser>
        <c:shape val="cylinder"/>
        <c:axId val="136284032"/>
        <c:axId val="136285568"/>
        <c:axId val="0"/>
      </c:bar3DChart>
      <c:catAx>
        <c:axId val="1362840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136285568"/>
        <c:crosses val="autoZero"/>
        <c:auto val="1"/>
        <c:lblAlgn val="ctr"/>
        <c:lblOffset val="100"/>
      </c:catAx>
      <c:valAx>
        <c:axId val="136285568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13628403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9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Liabilities/Total Assets</c:v>
                </c:pt>
              </c:strCache>
            </c:strRef>
          </c:tx>
          <c:dLbls>
            <c:txPr>
              <a:bodyPr/>
              <a:lstStyle/>
              <a:p>
                <a:pPr>
                  <a:defRPr sz="1000" b="1" i="0" baseline="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A (Ended of Oct)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0.67260000000000009</c:v>
                </c:pt>
                <c:pt idx="1">
                  <c:v>0.60180000000000011</c:v>
                </c:pt>
                <c:pt idx="2">
                  <c:v>0.50639999999999996</c:v>
                </c:pt>
                <c:pt idx="3">
                  <c:v>0.37090000000000006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Equity/Total Assets</c:v>
                </c:pt>
              </c:strCache>
            </c:strRef>
          </c:tx>
          <c:spPr>
            <a:solidFill>
              <a:srgbClr val="92D050"/>
            </a:solidFill>
          </c:spPr>
          <c:dLbls>
            <c:txPr>
              <a:bodyPr/>
              <a:lstStyle/>
              <a:p>
                <a:pPr>
                  <a:defRPr sz="1000" b="1" i="0" baseline="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A (Ended of Oct)</c:v>
                </c:pt>
              </c:strCache>
            </c:strRef>
          </c:cat>
          <c:val>
            <c:numRef>
              <c:f>Sheet1!$C$2:$C$5</c:f>
              <c:numCache>
                <c:formatCode>0.00%</c:formatCode>
                <c:ptCount val="4"/>
                <c:pt idx="0">
                  <c:v>0.32740000000000008</c:v>
                </c:pt>
                <c:pt idx="1">
                  <c:v>0.39820000000000005</c:v>
                </c:pt>
                <c:pt idx="2">
                  <c:v>0.49360000000000004</c:v>
                </c:pt>
                <c:pt idx="3">
                  <c:v>0.6291000000000001</c:v>
                </c:pt>
              </c:numCache>
            </c:numRef>
          </c:val>
        </c:ser>
        <c:shape val="cylinder"/>
        <c:axId val="137570176"/>
        <c:axId val="137592832"/>
        <c:axId val="0"/>
      </c:bar3DChart>
      <c:catAx>
        <c:axId val="1375701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 b="1" i="0" baseline="0">
                <a:solidFill>
                  <a:srgbClr val="FF0000"/>
                </a:solidFill>
              </a:defRPr>
            </a:pPr>
            <a:endParaRPr lang="zh-CN"/>
          </a:p>
        </c:txPr>
        <c:crossAx val="137592832"/>
        <c:crosses val="autoZero"/>
        <c:auto val="1"/>
        <c:lblAlgn val="ctr"/>
        <c:lblOffset val="100"/>
      </c:catAx>
      <c:valAx>
        <c:axId val="137592832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1000" baseline="0"/>
            </a:pPr>
            <a:endParaRPr lang="zh-CN"/>
          </a:p>
        </c:txPr>
        <c:crossAx val="13757017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2007</c:v>
                </c:pt>
              </c:strCache>
            </c:strRef>
          </c:tx>
          <c:dLbls>
            <c:txPr>
              <a:bodyPr/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liability</c:v>
                </c:pt>
                <c:pt idx="1">
                  <c:v>Equity</c:v>
                </c:pt>
                <c:pt idx="2">
                  <c:v>L+E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149815</c:v>
                </c:pt>
                <c:pt idx="1">
                  <c:v>72923</c:v>
                </c:pt>
                <c:pt idx="2">
                  <c:v>222738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</c:v>
                </c:pt>
              </c:strCache>
            </c:strRef>
          </c:tx>
          <c:dLbls>
            <c:txPr>
              <a:bodyPr/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liability</c:v>
                </c:pt>
                <c:pt idx="1">
                  <c:v>Equity</c:v>
                </c:pt>
                <c:pt idx="2">
                  <c:v>L+E</c:v>
                </c:pt>
              </c:strCache>
            </c:strRef>
          </c:cat>
          <c:val>
            <c:numRef>
              <c:f>Sheet1!$C$2:$C$4</c:f>
              <c:numCache>
                <c:formatCode>#,##0</c:formatCode>
                <c:ptCount val="3"/>
                <c:pt idx="0">
                  <c:v>334854</c:v>
                </c:pt>
                <c:pt idx="1">
                  <c:v>221570</c:v>
                </c:pt>
                <c:pt idx="2">
                  <c:v>556424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2009</c:v>
                </c:pt>
              </c:strCache>
            </c:strRef>
          </c:tx>
          <c:dLbls>
            <c:txPr>
              <a:bodyPr/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liability</c:v>
                </c:pt>
                <c:pt idx="1">
                  <c:v>Equity</c:v>
                </c:pt>
                <c:pt idx="2">
                  <c:v>L+E</c:v>
                </c:pt>
              </c:strCache>
            </c:strRef>
          </c:cat>
          <c:val>
            <c:numRef>
              <c:f>Sheet1!$D$2:$D$4</c:f>
              <c:numCache>
                <c:formatCode>#,##0</c:formatCode>
                <c:ptCount val="3"/>
                <c:pt idx="0">
                  <c:v>308961</c:v>
                </c:pt>
                <c:pt idx="1">
                  <c:v>301143</c:v>
                </c:pt>
                <c:pt idx="2">
                  <c:v>610104</c:v>
                </c:pt>
              </c:numCache>
            </c:numRef>
          </c:val>
        </c:ser>
        <c:shape val="cylinder"/>
        <c:axId val="137712384"/>
        <c:axId val="137713920"/>
        <c:axId val="0"/>
      </c:bar3DChart>
      <c:catAx>
        <c:axId val="137712384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 b="1" i="0" baseline="0"/>
            </a:pPr>
            <a:endParaRPr lang="zh-CN"/>
          </a:p>
        </c:txPr>
        <c:crossAx val="137713920"/>
        <c:crosses val="autoZero"/>
        <c:auto val="1"/>
        <c:lblAlgn val="ctr"/>
        <c:lblOffset val="100"/>
      </c:catAx>
      <c:valAx>
        <c:axId val="137713920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900" b="1" i="0" baseline="0"/>
            </a:pPr>
            <a:endParaRPr lang="zh-CN"/>
          </a:p>
        </c:txPr>
        <c:crossAx val="1377123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8747407730239369"/>
          <c:y val="0.88420721281502213"/>
          <c:w val="0.33649364254067732"/>
          <c:h val="8.8750586446676258E-2"/>
        </c:manualLayout>
      </c:layout>
      <c:txPr>
        <a:bodyPr/>
        <a:lstStyle/>
        <a:p>
          <a:pPr>
            <a:defRPr sz="900" b="1" i="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2007</c:v>
                </c:pt>
              </c:strCache>
            </c:strRef>
          </c:tx>
          <c:dLbls>
            <c:txPr>
              <a:bodyPr/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</c:v>
                </c:pt>
                <c:pt idx="1">
                  <c:v>AR</c:v>
                </c:pt>
                <c:pt idx="2">
                  <c:v>Advance to vendor</c:v>
                </c:pt>
                <c:pt idx="3">
                  <c:v>Inventory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44380</c:v>
                </c:pt>
                <c:pt idx="1">
                  <c:v>18126</c:v>
                </c:pt>
                <c:pt idx="2">
                  <c:v>39818</c:v>
                </c:pt>
                <c:pt idx="3">
                  <c:v>56664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</c:v>
                </c:pt>
              </c:strCache>
            </c:strRef>
          </c:tx>
          <c:dLbls>
            <c:dLbl>
              <c:idx val="2"/>
              <c:layout>
                <c:manualLayout>
                  <c:x val="0"/>
                  <c:y val="-2.312134518893964E-2"/>
                </c:manualLayout>
              </c:layout>
              <c:showVal val="1"/>
            </c:dLbl>
            <c:txPr>
              <a:bodyPr/>
              <a:lstStyle/>
              <a:p>
                <a:pPr>
                  <a:defRPr sz="900" baseline="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</c:v>
                </c:pt>
                <c:pt idx="1">
                  <c:v>AR</c:v>
                </c:pt>
                <c:pt idx="2">
                  <c:v>Advance to vendor</c:v>
                </c:pt>
                <c:pt idx="3">
                  <c:v>Inventory</c:v>
                </c:pt>
              </c:strCache>
            </c:strRef>
          </c:cat>
          <c:val>
            <c:numRef>
              <c:f>Sheet1!$C$2:$C$5</c:f>
              <c:numCache>
                <c:formatCode>#,##0</c:formatCode>
                <c:ptCount val="4"/>
                <c:pt idx="0">
                  <c:v>170606</c:v>
                </c:pt>
                <c:pt idx="1">
                  <c:v>63406</c:v>
                </c:pt>
                <c:pt idx="2">
                  <c:v>57581</c:v>
                </c:pt>
                <c:pt idx="3">
                  <c:v>120673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2009</c:v>
                </c:pt>
              </c:strCache>
            </c:strRef>
          </c:tx>
          <c:dLbls>
            <c:txPr>
              <a:bodyPr/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</c:v>
                </c:pt>
                <c:pt idx="1">
                  <c:v>AR</c:v>
                </c:pt>
                <c:pt idx="2">
                  <c:v>Advance to vendor</c:v>
                </c:pt>
                <c:pt idx="3">
                  <c:v>Inventory</c:v>
                </c:pt>
              </c:strCache>
            </c:strRef>
          </c:cat>
          <c:val>
            <c:numRef>
              <c:f>Sheet1!$D$2:$D$5</c:f>
              <c:numCache>
                <c:formatCode>#,##0</c:formatCode>
                <c:ptCount val="4"/>
                <c:pt idx="0">
                  <c:v>123835</c:v>
                </c:pt>
                <c:pt idx="1">
                  <c:v>83740</c:v>
                </c:pt>
                <c:pt idx="2">
                  <c:v>53545</c:v>
                </c:pt>
                <c:pt idx="3">
                  <c:v>150250</c:v>
                </c:pt>
              </c:numCache>
            </c:numRef>
          </c:val>
        </c:ser>
        <c:shape val="cylinder"/>
        <c:axId val="138009216"/>
        <c:axId val="137896704"/>
        <c:axId val="0"/>
      </c:bar3DChart>
      <c:catAx>
        <c:axId val="138009216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137896704"/>
        <c:crosses val="autoZero"/>
        <c:auto val="1"/>
        <c:lblAlgn val="ctr"/>
        <c:lblOffset val="100"/>
      </c:catAx>
      <c:valAx>
        <c:axId val="137896704"/>
        <c:scaling>
          <c:orientation val="minMax"/>
        </c:scaling>
        <c:axPos val="l"/>
        <c:majorGridlines>
          <c:spPr>
            <a:ln>
              <a:solidFill>
                <a:srgbClr val="00B050"/>
              </a:solidFill>
            </a:ln>
          </c:spPr>
        </c:majorGridlines>
        <c:numFmt formatCode="#,##0" sourceLinked="1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138009216"/>
        <c:crosses val="autoZero"/>
        <c:crossBetween val="between"/>
        <c:majorUnit val="40000"/>
      </c:valAx>
    </c:plotArea>
    <c:legend>
      <c:legendPos val="b"/>
      <c:layout/>
      <c:txPr>
        <a:bodyPr/>
        <a:lstStyle/>
        <a:p>
          <a:pPr>
            <a:defRPr sz="9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layout/>
      <c:txPr>
        <a:bodyPr/>
        <a:lstStyle/>
        <a:p>
          <a:pPr>
            <a:defRPr sz="1200" baseline="0"/>
          </a:pPr>
          <a:endParaRPr lang="zh-CN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Rate of increase</c:v>
                </c:pt>
              </c:strCache>
            </c:strRef>
          </c:tx>
          <c:dLbls>
            <c:txPr>
              <a:bodyPr/>
              <a:lstStyle/>
              <a:p>
                <a:pPr>
                  <a:defRPr sz="1000" b="1" i="0" baseline="0"/>
                </a:pPr>
                <a:endParaRPr lang="zh-CN"/>
              </a:p>
            </c:txPr>
            <c:showVal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Sheet1!$B$2:$B$4</c:f>
              <c:numCache>
                <c:formatCode>0.00%</c:formatCode>
                <c:ptCount val="3"/>
                <c:pt idx="0">
                  <c:v>0.58219999999999961</c:v>
                </c:pt>
                <c:pt idx="1">
                  <c:v>2.9354999999999984</c:v>
                </c:pt>
                <c:pt idx="2">
                  <c:v>0.33080000000000037</c:v>
                </c:pt>
              </c:numCache>
            </c:numRef>
          </c:val>
        </c:ser>
        <c:shape val="cylinder"/>
        <c:axId val="138348032"/>
        <c:axId val="138349568"/>
        <c:axId val="0"/>
      </c:bar3DChart>
      <c:catAx>
        <c:axId val="1383480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 baseline="0"/>
            </a:pPr>
            <a:endParaRPr lang="zh-CN"/>
          </a:p>
        </c:txPr>
        <c:crossAx val="138349568"/>
        <c:crosses val="autoZero"/>
        <c:auto val="1"/>
        <c:lblAlgn val="ctr"/>
        <c:lblOffset val="100"/>
      </c:catAx>
      <c:valAx>
        <c:axId val="138349568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1000" b="1" i="0" baseline="0"/>
            </a:pPr>
            <a:endParaRPr lang="zh-CN"/>
          </a:p>
        </c:txPr>
        <c:crossAx val="13834803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view3D>
      <c:rAngAx val="1"/>
    </c:view3D>
    <c:floor>
      <c:spPr>
        <a:ln>
          <a:solidFill>
            <a:srgbClr val="477AB1"/>
          </a:solidFill>
        </a:ln>
      </c:spPr>
    </c:floor>
    <c:sideWall>
      <c:spPr>
        <a:ln>
          <a:solidFill>
            <a:schemeClr val="accent1"/>
          </a:solidFill>
        </a:ln>
      </c:spPr>
    </c:sideWall>
    <c:backWall>
      <c:spPr>
        <a:ln>
          <a:solidFill>
            <a:schemeClr val="accent1"/>
          </a:solidFill>
        </a:ln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2007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Gross Profit Ratio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Gross Profit Ratio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0.23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2009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Gross Profit Ratio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0.30000000000000004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2010(Jan~Sep)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Gross Profit Ratio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0.37000000000000005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3.3716239111609682E-2"/>
                  <c:y val="-5.9258844499192775E-2"/>
                </c:manualLayout>
              </c:layout>
              <c:showVal val="1"/>
            </c:dLbl>
            <c:txPr>
              <a:bodyPr/>
              <a:lstStyle/>
              <a:p>
                <a:pPr>
                  <a:defRPr sz="900" baseline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</c:f>
              <c:strCache>
                <c:ptCount val="1"/>
                <c:pt idx="0">
                  <c:v>Gross Profit Ratio</c:v>
                </c:pt>
              </c:strCache>
            </c:strRef>
          </c:cat>
          <c:val>
            <c:numRef>
              <c:f>Sheet1!$F$2</c:f>
              <c:numCache>
                <c:formatCode>0.00%</c:formatCode>
                <c:ptCount val="1"/>
                <c:pt idx="0">
                  <c:v>0.192</c:v>
                </c:pt>
              </c:numCache>
            </c:numRef>
          </c:val>
        </c:ser>
        <c:shape val="cylinder"/>
        <c:axId val="130052096"/>
        <c:axId val="130053632"/>
        <c:axId val="0"/>
      </c:bar3DChart>
      <c:catAx>
        <c:axId val="130052096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aseline="0">
                <a:solidFill>
                  <a:srgbClr val="000000"/>
                </a:solidFill>
              </a:defRPr>
            </a:pPr>
            <a:endParaRPr lang="zh-CN"/>
          </a:p>
        </c:txPr>
        <c:crossAx val="130053632"/>
        <c:crosses val="autoZero"/>
        <c:auto val="1"/>
        <c:lblAlgn val="ctr"/>
        <c:lblOffset val="100"/>
      </c:catAx>
      <c:valAx>
        <c:axId val="130053632"/>
        <c:scaling>
          <c:orientation val="minMax"/>
        </c:scaling>
        <c:axPos val="l"/>
        <c:majorGridlines>
          <c:spPr>
            <a:ln>
              <a:solidFill>
                <a:srgbClr val="477AB1"/>
              </a:solidFill>
            </a:ln>
          </c:spPr>
        </c:majorGridlines>
        <c:numFmt formatCode="0%" sourceLinked="1"/>
        <c:tickLblPos val="nextTo"/>
        <c:txPr>
          <a:bodyPr/>
          <a:lstStyle/>
          <a:p>
            <a:pPr>
              <a:defRPr sz="1000" baseline="0">
                <a:solidFill>
                  <a:srgbClr val="000000"/>
                </a:solidFill>
              </a:defRPr>
            </a:pPr>
            <a:endParaRPr lang="zh-CN"/>
          </a:p>
        </c:txPr>
        <c:crossAx val="13005209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900" baseline="0">
              <a:solidFill>
                <a:srgbClr val="000000"/>
              </a:solidFill>
            </a:defRPr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>
              <a:defRPr sz="1200" baseline="0"/>
            </a:pPr>
            <a:r>
              <a:rPr lang="en-US" altLang="en-US" sz="1200" baseline="0" dirty="0"/>
              <a:t>Compound </a:t>
            </a:r>
            <a:r>
              <a:rPr lang="en-US" altLang="en-US" sz="1200" baseline="0" dirty="0" smtClean="0"/>
              <a:t>Growth (From 2007 to 2009)</a:t>
            </a:r>
            <a:endParaRPr lang="en-US" altLang="zh-CN" sz="1200" baseline="0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Compound Growth</c:v>
                </c:pt>
              </c:strCache>
            </c:strRef>
          </c:tx>
          <c:dLbls>
            <c:txPr>
              <a:bodyPr/>
              <a:lstStyle/>
              <a:p>
                <a:pPr>
                  <a:defRPr sz="1000" b="1" i="0" baseline="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Revenue</c:v>
                </c:pt>
                <c:pt idx="1">
                  <c:v>Operating Profit</c:v>
                </c:pt>
                <c:pt idx="2">
                  <c:v>Net Profit</c:v>
                </c:pt>
                <c:pt idx="3">
                  <c:v>Assets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0.51129999999999998</c:v>
                </c:pt>
                <c:pt idx="1">
                  <c:v>0.54790000000000005</c:v>
                </c:pt>
                <c:pt idx="2">
                  <c:v>0.46850000000000008</c:v>
                </c:pt>
                <c:pt idx="3">
                  <c:v>0.65500000000000058</c:v>
                </c:pt>
              </c:numCache>
            </c:numRef>
          </c:val>
        </c:ser>
        <c:shape val="cylinder"/>
        <c:axId val="123538048"/>
        <c:axId val="131919232"/>
        <c:axId val="0"/>
      </c:bar3DChart>
      <c:catAx>
        <c:axId val="123538048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 i="0" baseline="0"/>
            </a:pPr>
            <a:endParaRPr lang="zh-CN"/>
          </a:p>
        </c:txPr>
        <c:crossAx val="131919232"/>
        <c:crossesAt val="0"/>
        <c:auto val="1"/>
        <c:lblAlgn val="ctr"/>
        <c:lblOffset val="100"/>
      </c:catAx>
      <c:valAx>
        <c:axId val="131919232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1000" b="1" i="0" baseline="0"/>
            </a:pPr>
            <a:endParaRPr lang="zh-CN"/>
          </a:p>
        </c:txPr>
        <c:crossAx val="1235380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ROA</c:v>
                </c:pt>
              </c:strCache>
            </c:strRef>
          </c:tx>
          <c:cat>
            <c:numRef>
              <c:f>Sheet1!$A$2:$A$4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Sheet1!$B$2:$B$4</c:f>
              <c:numCache>
                <c:formatCode>0.00%</c:formatCode>
                <c:ptCount val="3"/>
                <c:pt idx="0">
                  <c:v>0.17290000000000011</c:v>
                </c:pt>
                <c:pt idx="1">
                  <c:v>0.12490000000000002</c:v>
                </c:pt>
                <c:pt idx="2">
                  <c:v>0.14240000000000011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ROE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pPr>
              <a:solidFill>
                <a:srgbClr val="00B050"/>
              </a:solidFill>
            </c:spPr>
          </c:marker>
          <c:cat>
            <c:numRef>
              <c:f>Sheet1!$A$2:$A$4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Sheet1!$C$2:$C$4</c:f>
              <c:numCache>
                <c:formatCode>0.00%</c:formatCode>
                <c:ptCount val="3"/>
                <c:pt idx="0">
                  <c:v>1.1676</c:v>
                </c:pt>
                <c:pt idx="1">
                  <c:v>0.25729999999999997</c:v>
                </c:pt>
                <c:pt idx="2">
                  <c:v>0.31690000000000035</c:v>
                </c:pt>
              </c:numCache>
            </c:numRef>
          </c:val>
        </c:ser>
        <c:marker val="1"/>
        <c:axId val="142173312"/>
        <c:axId val="142175232"/>
      </c:lineChart>
      <c:catAx>
        <c:axId val="1421733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 b="1" i="0" baseline="0"/>
            </a:pPr>
            <a:endParaRPr lang="zh-CN"/>
          </a:p>
        </c:txPr>
        <c:crossAx val="142175232"/>
        <c:crossesAt val="0"/>
        <c:auto val="1"/>
        <c:lblAlgn val="ctr"/>
        <c:lblOffset val="100"/>
      </c:catAx>
      <c:valAx>
        <c:axId val="142175232"/>
        <c:scaling>
          <c:orientation val="minMax"/>
          <c:max val="1.2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1000" b="1" i="0" baseline="0"/>
            </a:pPr>
            <a:endParaRPr lang="zh-CN"/>
          </a:p>
        </c:txPr>
        <c:crossAx val="14217331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9.5230191456259439E-2"/>
          <c:y val="6.0937158319026082E-2"/>
          <c:w val="0.85397610696273651"/>
          <c:h val="0.45862865288882876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AR Turnover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Industry Level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9.61</c:v>
                </c:pt>
                <c:pt idx="1">
                  <c:v>10.52</c:v>
                </c:pt>
                <c:pt idx="2">
                  <c:v>6.3</c:v>
                </c:pt>
                <c:pt idx="3">
                  <c:v>4.3199999999999985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Inventory Turnover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/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Industry Level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3.68</c:v>
                </c:pt>
                <c:pt idx="1">
                  <c:v>4.0199999999999996</c:v>
                </c:pt>
                <c:pt idx="2">
                  <c:v>2.61</c:v>
                </c:pt>
                <c:pt idx="3">
                  <c:v>2.84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 Assets Turnover</c:v>
                </c:pt>
              </c:strCache>
            </c:strRef>
          </c:tx>
          <c:dLbls>
            <c:txPr>
              <a:bodyPr/>
              <a:lstStyle/>
              <a:p>
                <a:pPr>
                  <a:defRPr sz="1000" baseline="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Industry Level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1.31</c:v>
                </c:pt>
                <c:pt idx="1">
                  <c:v>1.1900000000000008</c:v>
                </c:pt>
                <c:pt idx="2">
                  <c:v>0.86000000000000043</c:v>
                </c:pt>
                <c:pt idx="3">
                  <c:v>0.61000000000000043</c:v>
                </c:pt>
              </c:numCache>
            </c:numRef>
          </c:val>
        </c:ser>
        <c:marker val="1"/>
        <c:axId val="139412608"/>
        <c:axId val="139412992"/>
      </c:lineChart>
      <c:catAx>
        <c:axId val="1394126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 b="1" i="0" baseline="0"/>
            </a:pPr>
            <a:endParaRPr lang="zh-CN"/>
          </a:p>
        </c:txPr>
        <c:crossAx val="139412992"/>
        <c:crosses val="autoZero"/>
        <c:auto val="1"/>
        <c:lblAlgn val="ctr"/>
        <c:lblOffset val="100"/>
      </c:catAx>
      <c:valAx>
        <c:axId val="13941299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 b="1" i="0" baseline="0"/>
            </a:pPr>
            <a:endParaRPr lang="zh-CN"/>
          </a:p>
        </c:txPr>
        <c:crossAx val="13941260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view3D>
      <c:rotX val="30"/>
      <c:perspective val="30"/>
    </c:view3D>
    <c:floor>
      <c:spPr>
        <a:ln>
          <a:solidFill>
            <a:srgbClr val="3366FF"/>
          </a:solidFill>
        </a:ln>
      </c:spPr>
    </c:floor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Steel/Total</c:v>
                </c:pt>
              </c:strCache>
            </c:strRef>
          </c:tx>
          <c:dLbls>
            <c:txPr>
              <a:bodyPr/>
              <a:lstStyle/>
              <a:p>
                <a:pPr>
                  <a:defRPr sz="1000" b="1" i="0" baseline="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2008</c:v>
                </c:pt>
                <c:pt idx="1">
                  <c:v>2009</c:v>
                </c:pt>
                <c:pt idx="2">
                  <c:v>210(1-9)</c:v>
                </c:pt>
                <c:pt idx="3">
                  <c:v>A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0.64180000000000015</c:v>
                </c:pt>
                <c:pt idx="1">
                  <c:v>0.68970000000000009</c:v>
                </c:pt>
                <c:pt idx="2">
                  <c:v>0.57740000000000002</c:v>
                </c:pt>
                <c:pt idx="3">
                  <c:v>0.52410000000000001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Other/Total</c:v>
                </c:pt>
              </c:strCache>
            </c:strRef>
          </c:tx>
          <c:dLbls>
            <c:txPr>
              <a:bodyPr/>
              <a:lstStyle/>
              <a:p>
                <a:pPr>
                  <a:defRPr sz="1000" b="1" i="0" baseline="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2008</c:v>
                </c:pt>
                <c:pt idx="1">
                  <c:v>2009</c:v>
                </c:pt>
                <c:pt idx="2">
                  <c:v>210(1-9)</c:v>
                </c:pt>
                <c:pt idx="3">
                  <c:v>A</c:v>
                </c:pt>
              </c:strCache>
            </c:strRef>
          </c:cat>
          <c:val>
            <c:numRef>
              <c:f>Sheet1!$C$2:$C$5</c:f>
              <c:numCache>
                <c:formatCode>0.00%</c:formatCode>
                <c:ptCount val="4"/>
                <c:pt idx="0">
                  <c:v>0.35820000000000002</c:v>
                </c:pt>
                <c:pt idx="1">
                  <c:v>0.31030000000000008</c:v>
                </c:pt>
                <c:pt idx="2">
                  <c:v>0.42260000000000003</c:v>
                </c:pt>
                <c:pt idx="3">
                  <c:v>0.4759000000000001</c:v>
                </c:pt>
              </c:numCache>
            </c:numRef>
          </c:val>
        </c:ser>
        <c:shape val="cylinder"/>
        <c:axId val="129990016"/>
        <c:axId val="129995904"/>
        <c:axId val="0"/>
      </c:bar3DChart>
      <c:catAx>
        <c:axId val="129990016"/>
        <c:scaling>
          <c:orientation val="minMax"/>
        </c:scaling>
        <c:axPos val="b"/>
        <c:tickLblPos val="nextTo"/>
        <c:txPr>
          <a:bodyPr/>
          <a:lstStyle/>
          <a:p>
            <a:pPr>
              <a:defRPr sz="900" baseline="0">
                <a:solidFill>
                  <a:srgbClr val="000000"/>
                </a:solidFill>
              </a:defRPr>
            </a:pPr>
            <a:endParaRPr lang="zh-CN"/>
          </a:p>
        </c:txPr>
        <c:crossAx val="129995904"/>
        <c:crosses val="autoZero"/>
        <c:auto val="1"/>
        <c:lblAlgn val="ctr"/>
        <c:lblOffset val="100"/>
      </c:catAx>
      <c:valAx>
        <c:axId val="129995904"/>
        <c:scaling>
          <c:orientation val="minMax"/>
        </c:scaling>
        <c:axPos val="l"/>
        <c:majorGridlines>
          <c:spPr>
            <a:ln>
              <a:solidFill>
                <a:srgbClr val="3366FF"/>
              </a:solidFill>
            </a:ln>
          </c:spPr>
        </c:majorGridlines>
        <c:numFmt formatCode="0.00%" sourceLinked="1"/>
        <c:tickLblPos val="nextTo"/>
        <c:txPr>
          <a:bodyPr/>
          <a:lstStyle/>
          <a:p>
            <a:pPr>
              <a:defRPr sz="900" baseline="0">
                <a:solidFill>
                  <a:srgbClr val="000000"/>
                </a:solidFill>
              </a:defRPr>
            </a:pPr>
            <a:endParaRPr lang="zh-CN"/>
          </a:p>
        </c:txPr>
        <c:crossAx val="12999001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 baseline="0">
              <a:solidFill>
                <a:srgbClr val="000000"/>
              </a:solidFill>
            </a:defRPr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Domestic Portion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i="0" baseline="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A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0.90690000000000004</c:v>
                </c:pt>
                <c:pt idx="1">
                  <c:v>0.99419999999999997</c:v>
                </c:pt>
                <c:pt idx="2">
                  <c:v>0.76100000000000012</c:v>
                </c:pt>
                <c:pt idx="3" formatCode="0%">
                  <c:v>0.05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Overseas Portion</c:v>
                </c:pt>
              </c:strCache>
            </c:strRef>
          </c:tx>
          <c:spPr>
            <a:solidFill>
              <a:srgbClr val="FFC000"/>
            </a:solidFill>
          </c:spPr>
          <c:dLbls>
            <c:txPr>
              <a:bodyPr/>
              <a:lstStyle/>
              <a:p>
                <a:pPr>
                  <a:defRPr sz="1200" b="1" i="0" baseline="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A</c:v>
                </c:pt>
              </c:strCache>
            </c:strRef>
          </c:cat>
          <c:val>
            <c:numRef>
              <c:f>Sheet1!$C$2:$C$5</c:f>
              <c:numCache>
                <c:formatCode>0.00%</c:formatCode>
                <c:ptCount val="4"/>
                <c:pt idx="0">
                  <c:v>9.3100000000000016E-2</c:v>
                </c:pt>
                <c:pt idx="1">
                  <c:v>5.8000000000000005E-3</c:v>
                </c:pt>
                <c:pt idx="2">
                  <c:v>0.23900000000000002</c:v>
                </c:pt>
                <c:pt idx="3" formatCode="0%">
                  <c:v>0.95000000000000007</c:v>
                </c:pt>
              </c:numCache>
            </c:numRef>
          </c:val>
        </c:ser>
        <c:shape val="cylinder"/>
        <c:axId val="130996096"/>
        <c:axId val="130997632"/>
        <c:axId val="0"/>
      </c:bar3DChart>
      <c:catAx>
        <c:axId val="13099609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130997632"/>
        <c:crosses val="autoZero"/>
        <c:auto val="1"/>
        <c:lblAlgn val="ctr"/>
        <c:lblOffset val="100"/>
      </c:catAx>
      <c:valAx>
        <c:axId val="130997632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13099609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200" b="1" i="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SG&amp;A/Revenue</c:v>
                </c:pt>
              </c:strCache>
            </c:strRef>
          </c:tx>
          <c:dLbls>
            <c:txPr>
              <a:bodyPr/>
              <a:lstStyle/>
              <a:p>
                <a:pPr>
                  <a:defRPr sz="1600" baseline="0"/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A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6.1100000000000002E-2</c:v>
                </c:pt>
                <c:pt idx="1">
                  <c:v>7.0400000000000004E-2</c:v>
                </c:pt>
                <c:pt idx="2">
                  <c:v>9.4100000000000017E-2</c:v>
                </c:pt>
                <c:pt idx="3">
                  <c:v>7.0000000000000021E-2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Net Profit/Revenue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sz="1600" baseline="0">
                    <a:solidFill>
                      <a:srgbClr val="FF0000"/>
                    </a:solidFill>
                  </a:defRPr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A</c:v>
                </c:pt>
              </c:strCache>
            </c:strRef>
          </c:cat>
          <c:val>
            <c:numRef>
              <c:f>Sheet1!$C$2:$C$5</c:f>
              <c:numCache>
                <c:formatCode>0.00%</c:formatCode>
                <c:ptCount val="4"/>
                <c:pt idx="0">
                  <c:v>0.17469999999999999</c:v>
                </c:pt>
                <c:pt idx="1">
                  <c:v>0.1053</c:v>
                </c:pt>
                <c:pt idx="2">
                  <c:v>0.16489999999999999</c:v>
                </c:pt>
                <c:pt idx="3">
                  <c:v>0.10740000000000001</c:v>
                </c:pt>
              </c:numCache>
            </c:numRef>
          </c:val>
        </c:ser>
        <c:shape val="cylinder"/>
        <c:axId val="131736320"/>
        <c:axId val="131737856"/>
        <c:axId val="0"/>
      </c:bar3DChart>
      <c:catAx>
        <c:axId val="13173632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aseline="0"/>
            </a:pPr>
            <a:endParaRPr lang="zh-CN"/>
          </a:p>
        </c:txPr>
        <c:crossAx val="131737856"/>
        <c:crosses val="autoZero"/>
        <c:auto val="1"/>
        <c:lblAlgn val="ctr"/>
        <c:lblOffset val="100"/>
      </c:catAx>
      <c:valAx>
        <c:axId val="131737856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1600" baseline="0"/>
            </a:pPr>
            <a:endParaRPr lang="zh-CN"/>
          </a:p>
        </c:txPr>
        <c:crossAx val="131736320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200" b="1" i="0" baseline="0">
              <a:solidFill>
                <a:schemeClr val="tx1"/>
              </a:solidFill>
            </a:defRPr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layout/>
      <c:txPr>
        <a:bodyPr/>
        <a:lstStyle/>
        <a:p>
          <a:pPr>
            <a:defRPr sz="1000" baseline="0"/>
          </a:pPr>
          <a:endParaRPr lang="zh-CN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Revenue Changing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smtClean="0"/>
                      <a:t>220,530</a:t>
                    </a:r>
                    <a:endParaRPr lang="en-US" alt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en-US" smtClean="0"/>
                      <a:t>462,181</a:t>
                    </a:r>
                    <a:endParaRPr lang="en-US" alt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smtClean="0"/>
                      <a:t>503,688</a:t>
                    </a:r>
                    <a:endParaRPr lang="en-US" alt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900" b="1" i="0" baseline="0"/>
                </a:pPr>
                <a:endParaRPr lang="zh-CN"/>
              </a:p>
            </c:txPr>
            <c:showVal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220530</c:v>
                </c:pt>
                <c:pt idx="1">
                  <c:v>462181</c:v>
                </c:pt>
                <c:pt idx="2">
                  <c:v>503688</c:v>
                </c:pt>
              </c:numCache>
            </c:numRef>
          </c:val>
        </c:ser>
        <c:shape val="cylinder"/>
        <c:axId val="130180608"/>
        <c:axId val="130564864"/>
        <c:axId val="0"/>
      </c:bar3DChart>
      <c:catAx>
        <c:axId val="1301806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130564864"/>
        <c:crosses val="autoZero"/>
        <c:auto val="1"/>
        <c:lblAlgn val="ctr"/>
        <c:lblOffset val="100"/>
      </c:catAx>
      <c:valAx>
        <c:axId val="13056486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13018060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9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layout/>
      <c:txPr>
        <a:bodyPr/>
        <a:lstStyle/>
        <a:p>
          <a:pPr>
            <a:defRPr sz="1000" baseline="0"/>
          </a:pPr>
          <a:endParaRPr lang="zh-CN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SG&amp;A Exp.</c:v>
                </c:pt>
              </c:strCache>
            </c:strRef>
          </c:tx>
          <c:dLbls>
            <c:txPr>
              <a:bodyPr/>
              <a:lstStyle/>
              <a:p>
                <a:pPr>
                  <a:defRPr sz="900" b="1" i="0" baseline="0"/>
                </a:pPr>
                <a:endParaRPr lang="zh-CN"/>
              </a:p>
            </c:txPr>
            <c:showVal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</c:numCache>
            </c:numRef>
          </c:cat>
          <c:val>
            <c:numRef>
              <c:f>Sheet1!$B$2:$B$4</c:f>
              <c:numCache>
                <c:formatCode>#,##0</c:formatCode>
                <c:ptCount val="3"/>
                <c:pt idx="0">
                  <c:v>13468</c:v>
                </c:pt>
                <c:pt idx="1">
                  <c:v>32516</c:v>
                </c:pt>
                <c:pt idx="2">
                  <c:v>47411</c:v>
                </c:pt>
              </c:numCache>
            </c:numRef>
          </c:val>
        </c:ser>
        <c:shape val="cylinder"/>
        <c:axId val="131861888"/>
        <c:axId val="131863680"/>
        <c:axId val="0"/>
      </c:bar3DChart>
      <c:catAx>
        <c:axId val="1318618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131863680"/>
        <c:crosses val="autoZero"/>
        <c:auto val="1"/>
        <c:lblAlgn val="ctr"/>
        <c:lblOffset val="100"/>
      </c:catAx>
      <c:valAx>
        <c:axId val="131863680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13186188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layout/>
      <c:txPr>
        <a:bodyPr/>
        <a:lstStyle/>
        <a:p>
          <a:pPr>
            <a:defRPr sz="1200" baseline="0"/>
          </a:pPr>
          <a:endParaRPr lang="zh-CN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SG&amp;A Exp./Revenue</c:v>
                </c:pt>
              </c:strCache>
            </c:strRef>
          </c:tx>
          <c:dLbls>
            <c:txPr>
              <a:bodyPr/>
              <a:lstStyle/>
              <a:p>
                <a:pPr>
                  <a:defRPr sz="900" b="1" i="0" baseline="0"/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A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6.1100000000000002E-2</c:v>
                </c:pt>
                <c:pt idx="1">
                  <c:v>7.0400000000000004E-2</c:v>
                </c:pt>
                <c:pt idx="2">
                  <c:v>9.4100000000000017E-2</c:v>
                </c:pt>
                <c:pt idx="3">
                  <c:v>7.0000000000000021E-2</c:v>
                </c:pt>
              </c:numCache>
            </c:numRef>
          </c:val>
        </c:ser>
        <c:shape val="cylinder"/>
        <c:axId val="131910272"/>
        <c:axId val="131916160"/>
        <c:axId val="0"/>
      </c:bar3DChart>
      <c:catAx>
        <c:axId val="1319102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 b="1" i="0" baseline="0">
                <a:solidFill>
                  <a:srgbClr val="FF0000"/>
                </a:solidFill>
              </a:defRPr>
            </a:pPr>
            <a:endParaRPr lang="zh-CN"/>
          </a:p>
        </c:txPr>
        <c:crossAx val="131916160"/>
        <c:crosses val="autoZero"/>
        <c:auto val="1"/>
        <c:lblAlgn val="ctr"/>
        <c:lblOffset val="100"/>
      </c:catAx>
      <c:valAx>
        <c:axId val="131916160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13191027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8992158260559631"/>
          <c:y val="0.16431345203903888"/>
          <c:w val="0.38763630348432981"/>
          <c:h val="0.10467166189382784"/>
        </c:manualLayout>
      </c:layout>
      <c:txPr>
        <a:bodyPr/>
        <a:lstStyle/>
        <a:p>
          <a:pPr>
            <a:defRPr sz="9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layout/>
      <c:txPr>
        <a:bodyPr/>
        <a:lstStyle/>
        <a:p>
          <a:pPr>
            <a:defRPr sz="1200" baseline="0"/>
          </a:pPr>
          <a:endParaRPr lang="zh-CN"/>
        </a:p>
      </c:txPr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Net Profit/Revenue</c:v>
                </c:pt>
              </c:strCache>
            </c:strRef>
          </c:tx>
          <c:dLbls>
            <c:txPr>
              <a:bodyPr/>
              <a:lstStyle/>
              <a:p>
                <a:pPr>
                  <a:defRPr sz="900" b="1" i="0" baseline="0"/>
                </a:pPr>
                <a:endParaRPr lang="zh-CN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A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0.17469999999999999</c:v>
                </c:pt>
                <c:pt idx="1">
                  <c:v>0.1053</c:v>
                </c:pt>
                <c:pt idx="2">
                  <c:v>0.16489999999999999</c:v>
                </c:pt>
                <c:pt idx="3">
                  <c:v>0.10740000000000001</c:v>
                </c:pt>
              </c:numCache>
            </c:numRef>
          </c:val>
        </c:ser>
        <c:shape val="cylinder"/>
        <c:axId val="131922176"/>
        <c:axId val="132362240"/>
        <c:axId val="0"/>
      </c:bar3DChart>
      <c:catAx>
        <c:axId val="1319221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 b="1" i="0" baseline="0">
                <a:solidFill>
                  <a:srgbClr val="FF0000"/>
                </a:solidFill>
              </a:defRPr>
            </a:pPr>
            <a:endParaRPr lang="zh-CN"/>
          </a:p>
        </c:txPr>
        <c:crossAx val="132362240"/>
        <c:crosses val="autoZero"/>
        <c:auto val="1"/>
        <c:lblAlgn val="ctr"/>
        <c:lblOffset val="100"/>
      </c:catAx>
      <c:valAx>
        <c:axId val="132362240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13192217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8992158260559631"/>
          <c:y val="0.16431345203903891"/>
          <c:w val="0.38763630348432981"/>
          <c:h val="0.10467166189382784"/>
        </c:manualLayout>
      </c:layout>
      <c:txPr>
        <a:bodyPr/>
        <a:lstStyle/>
        <a:p>
          <a:pPr>
            <a:defRPr sz="900" baseline="0"/>
          </a:pPr>
          <a:endParaRPr lang="zh-CN"/>
        </a:p>
      </c:txPr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1F7254-B04A-48C1-BCB4-4C839D1A5E95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EB1123E-729A-4D3A-8F11-645312412C88}">
      <dgm:prSet phldrT="[文本]" custT="1"/>
      <dgm:spPr/>
      <dgm:t>
        <a:bodyPr/>
        <a:lstStyle/>
        <a:p>
          <a:r>
            <a:rPr lang="en-US" altLang="zh-CN" sz="1400" dirty="0" smtClean="0"/>
            <a:t>Shanghai </a:t>
          </a:r>
          <a:r>
            <a:rPr lang="en-US" altLang="zh-CN" sz="1400" dirty="0" err="1" smtClean="0"/>
            <a:t>Taisheng</a:t>
          </a:r>
          <a:r>
            <a:rPr lang="en-US" altLang="zh-CN" sz="1400" dirty="0" smtClean="0"/>
            <a:t> Wind Power</a:t>
          </a:r>
          <a:endParaRPr lang="zh-CN" altLang="en-US" sz="1400" dirty="0" smtClean="0"/>
        </a:p>
      </dgm:t>
    </dgm:pt>
    <dgm:pt modelId="{DF3EBCC6-438F-452E-97D8-608EF2C77443}" type="parTrans" cxnId="{30A9C2E7-21FC-4B4C-A05F-B87F5585C42E}">
      <dgm:prSet/>
      <dgm:spPr/>
      <dgm:t>
        <a:bodyPr/>
        <a:lstStyle/>
        <a:p>
          <a:endParaRPr lang="zh-CN" altLang="en-US" sz="1400"/>
        </a:p>
      </dgm:t>
    </dgm:pt>
    <dgm:pt modelId="{955FB362-6A57-4056-871A-4645ABEEFE93}" type="sibTrans" cxnId="{30A9C2E7-21FC-4B4C-A05F-B87F5585C42E}">
      <dgm:prSet/>
      <dgm:spPr/>
      <dgm:t>
        <a:bodyPr/>
        <a:lstStyle/>
        <a:p>
          <a:endParaRPr lang="zh-CN" altLang="en-US" sz="1400"/>
        </a:p>
      </dgm:t>
    </dgm:pt>
    <dgm:pt modelId="{3A703A6A-AD42-4353-B805-71CF62720E17}">
      <dgm:prSet phldrT="[文本]" custT="1"/>
      <dgm:spPr/>
      <dgm:t>
        <a:bodyPr/>
        <a:lstStyle/>
        <a:p>
          <a:r>
            <a:rPr lang="en-US" altLang="zh-CN" sz="1400" dirty="0" err="1" smtClean="0"/>
            <a:t>Taisheng</a:t>
          </a:r>
          <a:r>
            <a:rPr lang="en-US" altLang="zh-CN" sz="1400" dirty="0" smtClean="0"/>
            <a:t> _ </a:t>
          </a:r>
          <a:r>
            <a:rPr lang="en-US" altLang="zh-CN" sz="1400" dirty="0" err="1" smtClean="0"/>
            <a:t>Dongtai</a:t>
          </a:r>
          <a:endParaRPr lang="zh-CN" altLang="en-US" sz="1400" dirty="0"/>
        </a:p>
      </dgm:t>
    </dgm:pt>
    <dgm:pt modelId="{67824216-66F7-47E3-A7BF-90567FBE7E91}" type="parTrans" cxnId="{02A2AE74-C58B-4C6E-8E69-21B16C8E2ED3}">
      <dgm:prSet/>
      <dgm:spPr/>
      <dgm:t>
        <a:bodyPr/>
        <a:lstStyle/>
        <a:p>
          <a:endParaRPr lang="zh-CN" altLang="en-US" sz="1400"/>
        </a:p>
      </dgm:t>
    </dgm:pt>
    <dgm:pt modelId="{51C4C473-83DF-4F2A-B700-B8A9C02FD229}" type="sibTrans" cxnId="{02A2AE74-C58B-4C6E-8E69-21B16C8E2ED3}">
      <dgm:prSet/>
      <dgm:spPr/>
      <dgm:t>
        <a:bodyPr/>
        <a:lstStyle/>
        <a:p>
          <a:endParaRPr lang="zh-CN" altLang="en-US" sz="1400"/>
        </a:p>
      </dgm:t>
    </dgm:pt>
    <dgm:pt modelId="{AEDEED8B-7123-4471-A103-429384099BE4}">
      <dgm:prSet phldrT="[文本]" custT="1"/>
      <dgm:spPr/>
      <dgm:t>
        <a:bodyPr/>
        <a:lstStyle/>
        <a:p>
          <a:r>
            <a:rPr lang="en-US" altLang="zh-CN" sz="1400" dirty="0" err="1" smtClean="0"/>
            <a:t>Taisheng</a:t>
          </a:r>
          <a:r>
            <a:rPr lang="en-US" altLang="zh-CN" sz="1400" dirty="0" smtClean="0"/>
            <a:t> _ Inner Mongolia</a:t>
          </a:r>
          <a:endParaRPr lang="zh-CN" altLang="en-US" sz="1400" dirty="0"/>
        </a:p>
      </dgm:t>
    </dgm:pt>
    <dgm:pt modelId="{A6002AC8-0514-4FCA-8DB6-077BFFD80DB9}" type="parTrans" cxnId="{DC0F77B3-CB69-48B1-BA0C-C1EC2AB5F61C}">
      <dgm:prSet/>
      <dgm:spPr/>
      <dgm:t>
        <a:bodyPr/>
        <a:lstStyle/>
        <a:p>
          <a:endParaRPr lang="zh-CN" altLang="en-US" sz="1400"/>
        </a:p>
      </dgm:t>
    </dgm:pt>
    <dgm:pt modelId="{A996C066-8F9C-4464-8E37-26196D8B8A4C}" type="sibTrans" cxnId="{DC0F77B3-CB69-48B1-BA0C-C1EC2AB5F61C}">
      <dgm:prSet/>
      <dgm:spPr/>
      <dgm:t>
        <a:bodyPr/>
        <a:lstStyle/>
        <a:p>
          <a:endParaRPr lang="zh-CN" altLang="en-US" sz="1400"/>
        </a:p>
      </dgm:t>
    </dgm:pt>
    <dgm:pt modelId="{8BF6492E-ECA5-4EE7-8DE3-54DA70ADD65F}" type="pres">
      <dgm:prSet presAssocID="{471F7254-B04A-48C1-BCB4-4C839D1A5E9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939F169-466F-4C1C-9D4E-AEF8602CE4CD}" type="pres">
      <dgm:prSet presAssocID="{BEB1123E-729A-4D3A-8F11-645312412C88}" presName="hierRoot1" presStyleCnt="0">
        <dgm:presLayoutVars>
          <dgm:hierBranch val="init"/>
        </dgm:presLayoutVars>
      </dgm:prSet>
      <dgm:spPr/>
    </dgm:pt>
    <dgm:pt modelId="{03AB93A8-50EC-4AA0-9AD6-3BFE413E11CB}" type="pres">
      <dgm:prSet presAssocID="{BEB1123E-729A-4D3A-8F11-645312412C88}" presName="rootComposite1" presStyleCnt="0"/>
      <dgm:spPr/>
    </dgm:pt>
    <dgm:pt modelId="{E08E264A-96D7-49BD-A63F-693EB9E5D902}" type="pres">
      <dgm:prSet presAssocID="{BEB1123E-729A-4D3A-8F11-645312412C88}" presName="rootText1" presStyleLbl="node0" presStyleIdx="0" presStyleCnt="1" custScaleY="5249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CBC0282-AF25-43FF-844B-6796E9BCC640}" type="pres">
      <dgm:prSet presAssocID="{BEB1123E-729A-4D3A-8F11-645312412C88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F9E34F65-4BBA-41B2-BC5A-C7DC735906DF}" type="pres">
      <dgm:prSet presAssocID="{BEB1123E-729A-4D3A-8F11-645312412C88}" presName="hierChild2" presStyleCnt="0"/>
      <dgm:spPr/>
    </dgm:pt>
    <dgm:pt modelId="{ACD1B76A-2E62-4935-8C1F-0F7DB0E3E81A}" type="pres">
      <dgm:prSet presAssocID="{67824216-66F7-47E3-A7BF-90567FBE7E91}" presName="Name37" presStyleLbl="parChTrans1D2" presStyleIdx="0" presStyleCnt="2"/>
      <dgm:spPr/>
      <dgm:t>
        <a:bodyPr/>
        <a:lstStyle/>
        <a:p>
          <a:endParaRPr lang="zh-CN" altLang="en-US"/>
        </a:p>
      </dgm:t>
    </dgm:pt>
    <dgm:pt modelId="{F2A34E46-634A-4423-9F1C-0971C7268B68}" type="pres">
      <dgm:prSet presAssocID="{3A703A6A-AD42-4353-B805-71CF62720E17}" presName="hierRoot2" presStyleCnt="0">
        <dgm:presLayoutVars>
          <dgm:hierBranch val="init"/>
        </dgm:presLayoutVars>
      </dgm:prSet>
      <dgm:spPr/>
    </dgm:pt>
    <dgm:pt modelId="{6C04407E-B96A-49A0-8480-A4C5A01B6696}" type="pres">
      <dgm:prSet presAssocID="{3A703A6A-AD42-4353-B805-71CF62720E17}" presName="rootComposite" presStyleCnt="0"/>
      <dgm:spPr/>
    </dgm:pt>
    <dgm:pt modelId="{258A0261-1BCD-4B15-80B3-1F12BCD30CFC}" type="pres">
      <dgm:prSet presAssocID="{3A703A6A-AD42-4353-B805-71CF62720E17}" presName="rootText" presStyleLbl="node2" presStyleIdx="0" presStyleCnt="2" custScaleX="167074" custScaleY="5677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8DFF610-B32A-48A5-927A-F648666C1AF8}" type="pres">
      <dgm:prSet presAssocID="{3A703A6A-AD42-4353-B805-71CF62720E17}" presName="rootConnector" presStyleLbl="node2" presStyleIdx="0" presStyleCnt="2"/>
      <dgm:spPr/>
      <dgm:t>
        <a:bodyPr/>
        <a:lstStyle/>
        <a:p>
          <a:endParaRPr lang="zh-CN" altLang="en-US"/>
        </a:p>
      </dgm:t>
    </dgm:pt>
    <dgm:pt modelId="{431B3B77-6DBD-4A86-9282-A04671F28F66}" type="pres">
      <dgm:prSet presAssocID="{3A703A6A-AD42-4353-B805-71CF62720E17}" presName="hierChild4" presStyleCnt="0"/>
      <dgm:spPr/>
    </dgm:pt>
    <dgm:pt modelId="{8CEF4A53-4F27-4EE2-A5F8-608319663200}" type="pres">
      <dgm:prSet presAssocID="{3A703A6A-AD42-4353-B805-71CF62720E17}" presName="hierChild5" presStyleCnt="0"/>
      <dgm:spPr/>
    </dgm:pt>
    <dgm:pt modelId="{33B14EE8-BD7C-4F51-B1D4-B073701411D4}" type="pres">
      <dgm:prSet presAssocID="{A6002AC8-0514-4FCA-8DB6-077BFFD80DB9}" presName="Name37" presStyleLbl="parChTrans1D2" presStyleIdx="1" presStyleCnt="2"/>
      <dgm:spPr/>
      <dgm:t>
        <a:bodyPr/>
        <a:lstStyle/>
        <a:p>
          <a:endParaRPr lang="zh-CN" altLang="en-US"/>
        </a:p>
      </dgm:t>
    </dgm:pt>
    <dgm:pt modelId="{DA804A10-A32D-4A87-A512-DBC9AD514D47}" type="pres">
      <dgm:prSet presAssocID="{AEDEED8B-7123-4471-A103-429384099BE4}" presName="hierRoot2" presStyleCnt="0">
        <dgm:presLayoutVars>
          <dgm:hierBranch val="init"/>
        </dgm:presLayoutVars>
      </dgm:prSet>
      <dgm:spPr/>
    </dgm:pt>
    <dgm:pt modelId="{D3EAA189-1B5B-45E4-B34E-461F0164D4FE}" type="pres">
      <dgm:prSet presAssocID="{AEDEED8B-7123-4471-A103-429384099BE4}" presName="rootComposite" presStyleCnt="0"/>
      <dgm:spPr/>
    </dgm:pt>
    <dgm:pt modelId="{3D3D960B-D961-4FFF-A692-F37FB95E35C3}" type="pres">
      <dgm:prSet presAssocID="{AEDEED8B-7123-4471-A103-429384099BE4}" presName="rootText" presStyleLbl="node2" presStyleIdx="1" presStyleCnt="2" custScaleX="158800" custScaleY="6056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E60A523-91B4-402E-8B91-D0870AA75A2D}" type="pres">
      <dgm:prSet presAssocID="{AEDEED8B-7123-4471-A103-429384099BE4}" presName="rootConnector" presStyleLbl="node2" presStyleIdx="1" presStyleCnt="2"/>
      <dgm:spPr/>
      <dgm:t>
        <a:bodyPr/>
        <a:lstStyle/>
        <a:p>
          <a:endParaRPr lang="zh-CN" altLang="en-US"/>
        </a:p>
      </dgm:t>
    </dgm:pt>
    <dgm:pt modelId="{C28BC3EF-ADF2-4976-95E8-DF1BA57D6B5B}" type="pres">
      <dgm:prSet presAssocID="{AEDEED8B-7123-4471-A103-429384099BE4}" presName="hierChild4" presStyleCnt="0"/>
      <dgm:spPr/>
    </dgm:pt>
    <dgm:pt modelId="{D18AC02A-DEC7-4D1F-9399-2A7BC0CDE135}" type="pres">
      <dgm:prSet presAssocID="{AEDEED8B-7123-4471-A103-429384099BE4}" presName="hierChild5" presStyleCnt="0"/>
      <dgm:spPr/>
    </dgm:pt>
    <dgm:pt modelId="{DAB94C5B-9129-496D-B859-65E6E26C8D12}" type="pres">
      <dgm:prSet presAssocID="{BEB1123E-729A-4D3A-8F11-645312412C88}" presName="hierChild3" presStyleCnt="0"/>
      <dgm:spPr/>
    </dgm:pt>
  </dgm:ptLst>
  <dgm:cxnLst>
    <dgm:cxn modelId="{299B2296-7A5A-4A69-B3A6-ED1AF39DEC56}" type="presOf" srcId="{67824216-66F7-47E3-A7BF-90567FBE7E91}" destId="{ACD1B76A-2E62-4935-8C1F-0F7DB0E3E81A}" srcOrd="0" destOrd="0" presId="urn:microsoft.com/office/officeart/2005/8/layout/orgChart1"/>
    <dgm:cxn modelId="{2018A1EC-7556-433C-8917-AAE2D83F5647}" type="presOf" srcId="{3A703A6A-AD42-4353-B805-71CF62720E17}" destId="{258A0261-1BCD-4B15-80B3-1F12BCD30CFC}" srcOrd="0" destOrd="0" presId="urn:microsoft.com/office/officeart/2005/8/layout/orgChart1"/>
    <dgm:cxn modelId="{F2B10CF9-8858-499F-9545-03AFBFB5B394}" type="presOf" srcId="{BEB1123E-729A-4D3A-8F11-645312412C88}" destId="{E08E264A-96D7-49BD-A63F-693EB9E5D902}" srcOrd="0" destOrd="0" presId="urn:microsoft.com/office/officeart/2005/8/layout/orgChart1"/>
    <dgm:cxn modelId="{2B1058A0-5200-4FDF-9E45-1AB587578D71}" type="presOf" srcId="{AEDEED8B-7123-4471-A103-429384099BE4}" destId="{BE60A523-91B4-402E-8B91-D0870AA75A2D}" srcOrd="1" destOrd="0" presId="urn:microsoft.com/office/officeart/2005/8/layout/orgChart1"/>
    <dgm:cxn modelId="{02A2AE74-C58B-4C6E-8E69-21B16C8E2ED3}" srcId="{BEB1123E-729A-4D3A-8F11-645312412C88}" destId="{3A703A6A-AD42-4353-B805-71CF62720E17}" srcOrd="0" destOrd="0" parTransId="{67824216-66F7-47E3-A7BF-90567FBE7E91}" sibTransId="{51C4C473-83DF-4F2A-B700-B8A9C02FD229}"/>
    <dgm:cxn modelId="{35A7FA85-6919-4EA2-A472-953E840A8CF6}" type="presOf" srcId="{471F7254-B04A-48C1-BCB4-4C839D1A5E95}" destId="{8BF6492E-ECA5-4EE7-8DE3-54DA70ADD65F}" srcOrd="0" destOrd="0" presId="urn:microsoft.com/office/officeart/2005/8/layout/orgChart1"/>
    <dgm:cxn modelId="{C9028A16-375E-447D-AEE4-31D5B1B262CF}" type="presOf" srcId="{A6002AC8-0514-4FCA-8DB6-077BFFD80DB9}" destId="{33B14EE8-BD7C-4F51-B1D4-B073701411D4}" srcOrd="0" destOrd="0" presId="urn:microsoft.com/office/officeart/2005/8/layout/orgChart1"/>
    <dgm:cxn modelId="{11D47897-BD01-4DFC-819B-F0CFB914ED40}" type="presOf" srcId="{3A703A6A-AD42-4353-B805-71CF62720E17}" destId="{58DFF610-B32A-48A5-927A-F648666C1AF8}" srcOrd="1" destOrd="0" presId="urn:microsoft.com/office/officeart/2005/8/layout/orgChart1"/>
    <dgm:cxn modelId="{53899A40-470E-4AA9-8DA0-4D8D2A8967A3}" type="presOf" srcId="{BEB1123E-729A-4D3A-8F11-645312412C88}" destId="{5CBC0282-AF25-43FF-844B-6796E9BCC640}" srcOrd="1" destOrd="0" presId="urn:microsoft.com/office/officeart/2005/8/layout/orgChart1"/>
    <dgm:cxn modelId="{A3A4DCDF-E2C6-4CBC-8D04-BC9013807041}" type="presOf" srcId="{AEDEED8B-7123-4471-A103-429384099BE4}" destId="{3D3D960B-D961-4FFF-A692-F37FB95E35C3}" srcOrd="0" destOrd="0" presId="urn:microsoft.com/office/officeart/2005/8/layout/orgChart1"/>
    <dgm:cxn modelId="{DC0F77B3-CB69-48B1-BA0C-C1EC2AB5F61C}" srcId="{BEB1123E-729A-4D3A-8F11-645312412C88}" destId="{AEDEED8B-7123-4471-A103-429384099BE4}" srcOrd="1" destOrd="0" parTransId="{A6002AC8-0514-4FCA-8DB6-077BFFD80DB9}" sibTransId="{A996C066-8F9C-4464-8E37-26196D8B8A4C}"/>
    <dgm:cxn modelId="{30A9C2E7-21FC-4B4C-A05F-B87F5585C42E}" srcId="{471F7254-B04A-48C1-BCB4-4C839D1A5E95}" destId="{BEB1123E-729A-4D3A-8F11-645312412C88}" srcOrd="0" destOrd="0" parTransId="{DF3EBCC6-438F-452E-97D8-608EF2C77443}" sibTransId="{955FB362-6A57-4056-871A-4645ABEEFE93}"/>
    <dgm:cxn modelId="{64FC6282-342F-4DBF-9AA6-4A7EE22CB2ED}" type="presParOf" srcId="{8BF6492E-ECA5-4EE7-8DE3-54DA70ADD65F}" destId="{C939F169-466F-4C1C-9D4E-AEF8602CE4CD}" srcOrd="0" destOrd="0" presId="urn:microsoft.com/office/officeart/2005/8/layout/orgChart1"/>
    <dgm:cxn modelId="{8A683EA6-CA3D-4FAF-B910-E83EBB23AEFC}" type="presParOf" srcId="{C939F169-466F-4C1C-9D4E-AEF8602CE4CD}" destId="{03AB93A8-50EC-4AA0-9AD6-3BFE413E11CB}" srcOrd="0" destOrd="0" presId="urn:microsoft.com/office/officeart/2005/8/layout/orgChart1"/>
    <dgm:cxn modelId="{C8DA4744-94FE-4D68-A1BD-3DC3148E4E66}" type="presParOf" srcId="{03AB93A8-50EC-4AA0-9AD6-3BFE413E11CB}" destId="{E08E264A-96D7-49BD-A63F-693EB9E5D902}" srcOrd="0" destOrd="0" presId="urn:microsoft.com/office/officeart/2005/8/layout/orgChart1"/>
    <dgm:cxn modelId="{8C5393CC-A50C-4A76-AF37-774F54D18CD3}" type="presParOf" srcId="{03AB93A8-50EC-4AA0-9AD6-3BFE413E11CB}" destId="{5CBC0282-AF25-43FF-844B-6796E9BCC640}" srcOrd="1" destOrd="0" presId="urn:microsoft.com/office/officeart/2005/8/layout/orgChart1"/>
    <dgm:cxn modelId="{BD10F735-245B-40C5-8719-165B84599DDA}" type="presParOf" srcId="{C939F169-466F-4C1C-9D4E-AEF8602CE4CD}" destId="{F9E34F65-4BBA-41B2-BC5A-C7DC735906DF}" srcOrd="1" destOrd="0" presId="urn:microsoft.com/office/officeart/2005/8/layout/orgChart1"/>
    <dgm:cxn modelId="{FFA4F06F-50DA-46AB-BC81-837B149B470B}" type="presParOf" srcId="{F9E34F65-4BBA-41B2-BC5A-C7DC735906DF}" destId="{ACD1B76A-2E62-4935-8C1F-0F7DB0E3E81A}" srcOrd="0" destOrd="0" presId="urn:microsoft.com/office/officeart/2005/8/layout/orgChart1"/>
    <dgm:cxn modelId="{D8255F66-0570-44FF-9E10-77A2684F3CB3}" type="presParOf" srcId="{F9E34F65-4BBA-41B2-BC5A-C7DC735906DF}" destId="{F2A34E46-634A-4423-9F1C-0971C7268B68}" srcOrd="1" destOrd="0" presId="urn:microsoft.com/office/officeart/2005/8/layout/orgChart1"/>
    <dgm:cxn modelId="{9C987DEE-3421-41C7-9C39-D8CD922E6570}" type="presParOf" srcId="{F2A34E46-634A-4423-9F1C-0971C7268B68}" destId="{6C04407E-B96A-49A0-8480-A4C5A01B6696}" srcOrd="0" destOrd="0" presId="urn:microsoft.com/office/officeart/2005/8/layout/orgChart1"/>
    <dgm:cxn modelId="{8D09112D-E525-40AE-B820-88B5B080F2F5}" type="presParOf" srcId="{6C04407E-B96A-49A0-8480-A4C5A01B6696}" destId="{258A0261-1BCD-4B15-80B3-1F12BCD30CFC}" srcOrd="0" destOrd="0" presId="urn:microsoft.com/office/officeart/2005/8/layout/orgChart1"/>
    <dgm:cxn modelId="{DA6879A4-2B6D-424B-B5DD-1FADB2D50139}" type="presParOf" srcId="{6C04407E-B96A-49A0-8480-A4C5A01B6696}" destId="{58DFF610-B32A-48A5-927A-F648666C1AF8}" srcOrd="1" destOrd="0" presId="urn:microsoft.com/office/officeart/2005/8/layout/orgChart1"/>
    <dgm:cxn modelId="{8622FC54-0C40-44D6-BBE3-636BC0C16CA5}" type="presParOf" srcId="{F2A34E46-634A-4423-9F1C-0971C7268B68}" destId="{431B3B77-6DBD-4A86-9282-A04671F28F66}" srcOrd="1" destOrd="0" presId="urn:microsoft.com/office/officeart/2005/8/layout/orgChart1"/>
    <dgm:cxn modelId="{BBCDAC9B-4741-489C-907E-D933009967D1}" type="presParOf" srcId="{F2A34E46-634A-4423-9F1C-0971C7268B68}" destId="{8CEF4A53-4F27-4EE2-A5F8-608319663200}" srcOrd="2" destOrd="0" presId="urn:microsoft.com/office/officeart/2005/8/layout/orgChart1"/>
    <dgm:cxn modelId="{19A6EE0C-BA54-455B-AAB1-63D9029A8D25}" type="presParOf" srcId="{F9E34F65-4BBA-41B2-BC5A-C7DC735906DF}" destId="{33B14EE8-BD7C-4F51-B1D4-B073701411D4}" srcOrd="2" destOrd="0" presId="urn:microsoft.com/office/officeart/2005/8/layout/orgChart1"/>
    <dgm:cxn modelId="{FED80B0A-2E15-40A6-A044-EA29E87C5698}" type="presParOf" srcId="{F9E34F65-4BBA-41B2-BC5A-C7DC735906DF}" destId="{DA804A10-A32D-4A87-A512-DBC9AD514D47}" srcOrd="3" destOrd="0" presId="urn:microsoft.com/office/officeart/2005/8/layout/orgChart1"/>
    <dgm:cxn modelId="{500D7A93-8EC2-4514-A1BF-0AC02B3B6700}" type="presParOf" srcId="{DA804A10-A32D-4A87-A512-DBC9AD514D47}" destId="{D3EAA189-1B5B-45E4-B34E-461F0164D4FE}" srcOrd="0" destOrd="0" presId="urn:microsoft.com/office/officeart/2005/8/layout/orgChart1"/>
    <dgm:cxn modelId="{9CA59C90-09D4-4642-8AE6-F45867498603}" type="presParOf" srcId="{D3EAA189-1B5B-45E4-B34E-461F0164D4FE}" destId="{3D3D960B-D961-4FFF-A692-F37FB95E35C3}" srcOrd="0" destOrd="0" presId="urn:microsoft.com/office/officeart/2005/8/layout/orgChart1"/>
    <dgm:cxn modelId="{C0E8E687-3C78-4473-8563-5EC62FC4349E}" type="presParOf" srcId="{D3EAA189-1B5B-45E4-B34E-461F0164D4FE}" destId="{BE60A523-91B4-402E-8B91-D0870AA75A2D}" srcOrd="1" destOrd="0" presId="urn:microsoft.com/office/officeart/2005/8/layout/orgChart1"/>
    <dgm:cxn modelId="{E29DE501-5101-4D51-A93A-B05435BDB191}" type="presParOf" srcId="{DA804A10-A32D-4A87-A512-DBC9AD514D47}" destId="{C28BC3EF-ADF2-4976-95E8-DF1BA57D6B5B}" srcOrd="1" destOrd="0" presId="urn:microsoft.com/office/officeart/2005/8/layout/orgChart1"/>
    <dgm:cxn modelId="{7DA502CB-EF70-423E-A3D1-6FE2C94ED230}" type="presParOf" srcId="{DA804A10-A32D-4A87-A512-DBC9AD514D47}" destId="{D18AC02A-DEC7-4D1F-9399-2A7BC0CDE135}" srcOrd="2" destOrd="0" presId="urn:microsoft.com/office/officeart/2005/8/layout/orgChart1"/>
    <dgm:cxn modelId="{88E45EC6-6CFE-43EF-A907-3D7EBFBD2791}" type="presParOf" srcId="{C939F169-466F-4C1C-9D4E-AEF8602CE4CD}" destId="{DAB94C5B-9129-496D-B859-65E6E26C8D12}" srcOrd="2" destOrd="0" presId="urn:microsoft.com/office/officeart/2005/8/layout/orgChart1"/>
  </dgm:cxnLst>
  <dgm:bg/>
  <dgm:whole>
    <a:ln w="19050">
      <a:solidFill>
        <a:srgbClr val="00B050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B14EE8-BD7C-4F51-B1D4-B073701411D4}">
      <dsp:nvSpPr>
        <dsp:cNvPr id="0" name=""/>
        <dsp:cNvSpPr/>
      </dsp:nvSpPr>
      <dsp:spPr>
        <a:xfrm>
          <a:off x="4286280" y="1119580"/>
          <a:ext cx="2322369" cy="5186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311"/>
              </a:lnTo>
              <a:lnTo>
                <a:pt x="2322369" y="259311"/>
              </a:lnTo>
              <a:lnTo>
                <a:pt x="2322369" y="518623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1B76A-2E62-4935-8C1F-0F7DB0E3E81A}">
      <dsp:nvSpPr>
        <dsp:cNvPr id="0" name=""/>
        <dsp:cNvSpPr/>
      </dsp:nvSpPr>
      <dsp:spPr>
        <a:xfrm>
          <a:off x="2066079" y="1119580"/>
          <a:ext cx="2220200" cy="518623"/>
        </a:xfrm>
        <a:custGeom>
          <a:avLst/>
          <a:gdLst/>
          <a:ahLst/>
          <a:cxnLst/>
          <a:rect l="0" t="0" r="0" b="0"/>
          <a:pathLst>
            <a:path>
              <a:moveTo>
                <a:pt x="2220200" y="0"/>
              </a:moveTo>
              <a:lnTo>
                <a:pt x="2220200" y="259311"/>
              </a:lnTo>
              <a:lnTo>
                <a:pt x="0" y="259311"/>
              </a:lnTo>
              <a:lnTo>
                <a:pt x="0" y="518623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8E264A-96D7-49BD-A63F-693EB9E5D902}">
      <dsp:nvSpPr>
        <dsp:cNvPr id="0" name=""/>
        <dsp:cNvSpPr/>
      </dsp:nvSpPr>
      <dsp:spPr>
        <a:xfrm>
          <a:off x="3051463" y="471400"/>
          <a:ext cx="2469633" cy="6481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Shanghai </a:t>
          </a:r>
          <a:r>
            <a:rPr lang="en-US" altLang="zh-CN" sz="1400" kern="1200" dirty="0" err="1" smtClean="0"/>
            <a:t>Taisheng</a:t>
          </a:r>
          <a:r>
            <a:rPr lang="en-US" altLang="zh-CN" sz="1400" kern="1200" dirty="0" smtClean="0"/>
            <a:t> Wind Power</a:t>
          </a:r>
          <a:endParaRPr lang="zh-CN" altLang="en-US" sz="1400" kern="1200" dirty="0" smtClean="0"/>
        </a:p>
      </dsp:txBody>
      <dsp:txXfrm>
        <a:off x="3051463" y="471400"/>
        <a:ext cx="2469633" cy="648180"/>
      </dsp:txXfrm>
    </dsp:sp>
    <dsp:sp modelId="{258A0261-1BCD-4B15-80B3-1F12BCD30CFC}">
      <dsp:nvSpPr>
        <dsp:cNvPr id="0" name=""/>
        <dsp:cNvSpPr/>
      </dsp:nvSpPr>
      <dsp:spPr>
        <a:xfrm>
          <a:off x="3020" y="1638203"/>
          <a:ext cx="4126116" cy="70105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err="1" smtClean="0"/>
            <a:t>Taisheng</a:t>
          </a:r>
          <a:r>
            <a:rPr lang="en-US" altLang="zh-CN" sz="1400" kern="1200" dirty="0" smtClean="0"/>
            <a:t> _ </a:t>
          </a:r>
          <a:r>
            <a:rPr lang="en-US" altLang="zh-CN" sz="1400" kern="1200" dirty="0" err="1" smtClean="0"/>
            <a:t>Dongtai</a:t>
          </a:r>
          <a:endParaRPr lang="zh-CN" altLang="en-US" sz="1400" kern="1200" dirty="0"/>
        </a:p>
      </dsp:txBody>
      <dsp:txXfrm>
        <a:off x="3020" y="1638203"/>
        <a:ext cx="4126116" cy="701054"/>
      </dsp:txXfrm>
    </dsp:sp>
    <dsp:sp modelId="{3D3D960B-D961-4FFF-A692-F37FB95E35C3}">
      <dsp:nvSpPr>
        <dsp:cNvPr id="0" name=""/>
        <dsp:cNvSpPr/>
      </dsp:nvSpPr>
      <dsp:spPr>
        <a:xfrm>
          <a:off x="4647760" y="1638203"/>
          <a:ext cx="3921778" cy="7479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err="1" smtClean="0"/>
            <a:t>Taisheng</a:t>
          </a:r>
          <a:r>
            <a:rPr lang="en-US" altLang="zh-CN" sz="1400" kern="1200" dirty="0" smtClean="0"/>
            <a:t> _ Inner Mongolia</a:t>
          </a:r>
          <a:endParaRPr lang="zh-CN" altLang="en-US" sz="1400" kern="1200" dirty="0"/>
        </a:p>
      </dsp:txBody>
      <dsp:txXfrm>
        <a:off x="4647760" y="1638203"/>
        <a:ext cx="3921778" cy="7479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491EDC-F6CF-48DA-A833-CC278F0BCE3A}" type="datetimeFigureOut">
              <a:rPr lang="zh-CN" altLang="en-US" smtClean="0"/>
              <a:pPr/>
              <a:t>2011-5-24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5B1987-F6C1-4325-A3F1-C5F6FDB545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B1987-F6C1-4325-A3F1-C5F6FDB5453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sz="9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B1987-F6C1-4325-A3F1-C5F6FDB5453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sz="9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B1987-F6C1-4325-A3F1-C5F6FDB5453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B1987-F6C1-4325-A3F1-C5F6FDB5453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B1987-F6C1-4325-A3F1-C5F6FDB5453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B1987-F6C1-4325-A3F1-C5F6FDB5453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B1987-F6C1-4325-A3F1-C5F6FDB5453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B1987-F6C1-4325-A3F1-C5F6FDB5453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1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1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A1E4FE5-70EE-4B63-A07B-985F1B49E5CE}" type="datetime1">
              <a:rPr lang="en-US" smtClean="0"/>
              <a:pPr/>
              <a:t>5/24/2011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C0B181F-CDAB-404C-A660-15C015D83A2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1E4FE5-70EE-4B63-A07B-985F1B49E5CE}" type="datetime1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B181F-CDAB-404C-A660-15C015D83A2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1E4FE5-70EE-4B63-A07B-985F1B49E5CE}" type="datetime1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B181F-CDAB-404C-A660-15C015D83A2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1E4FE5-70EE-4B63-A07B-985F1B49E5CE}" type="datetime1">
              <a:rPr lang="en-US" smtClean="0"/>
              <a:pPr/>
              <a:t>5/24/2011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B181F-CDAB-404C-A660-15C015D83A2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1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1E4FE5-70EE-4B63-A07B-985F1B49E5CE}" type="datetime1">
              <a:rPr lang="en-US" smtClean="0"/>
              <a:pPr/>
              <a:t>5/24/2011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B181F-CDAB-404C-A660-15C015D83A2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1E4FE5-70EE-4B63-A07B-985F1B49E5CE}" type="datetime1">
              <a:rPr lang="en-US" smtClean="0"/>
              <a:pPr/>
              <a:t>5/24/2011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B181F-CDAB-404C-A660-15C015D83A2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11190" y="2362200"/>
            <a:ext cx="8075612" cy="32004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GB" altLang="ko-KR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11190" y="1712913"/>
            <a:ext cx="8075612" cy="3365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 smtClean="0"/>
              <a:t>마스터 부제목 스타일 편집</a:t>
            </a:r>
            <a:endParaRPr lang="en-GB" altLang="ko-K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1E4FE5-70EE-4B63-A07B-985F1B49E5CE}" type="datetime1">
              <a:rPr lang="en-US" smtClean="0"/>
              <a:pPr/>
              <a:t>5/24/2011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B181F-CDAB-404C-A660-15C015D83A2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A1E4FE5-70EE-4B63-A07B-985F1B49E5CE}" type="datetime1">
              <a:rPr lang="en-US" smtClean="0"/>
              <a:pPr/>
              <a:t>5/24/2011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B181F-CDAB-404C-A660-15C015D83A2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A1E4FE5-70EE-4B63-A07B-985F1B49E5CE}" type="datetime1">
              <a:rPr lang="en-US" smtClean="0"/>
              <a:pPr/>
              <a:t>5/24/2011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3" y="6407945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C0B181F-CDAB-404C-A660-15C015D83A2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1E4FE5-70EE-4B63-A07B-985F1B49E5CE}" type="datetime1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B181F-CDAB-404C-A660-15C015D83A2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4" y="274641"/>
            <a:ext cx="1777471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1E4FE5-70EE-4B63-A07B-985F1B49E5CE}" type="datetime1">
              <a:rPr lang="en-US" smtClean="0"/>
              <a:pPr/>
              <a:t>5/24/2011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B181F-CDAB-404C-A660-15C015D83A2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366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539749" y="357166"/>
            <a:ext cx="8604251" cy="381000"/>
          </a:xfrm>
          <a:prstGeom prst="rect">
            <a:avLst/>
          </a:prstGeom>
          <a:solidFill>
            <a:srgbClr val="999999"/>
          </a:solidFill>
          <a:ln w="0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1676400" y="152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400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2" r:id="rId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>
          <a:solidFill>
            <a:schemeClr val="tx2"/>
          </a:solidFill>
          <a:latin typeface="Verdana" pitchFamily="34" charset="0"/>
          <a:ea typeface="ヒラギノ角ゴ Pro W3" pitchFamily="1" charset="-128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>
          <a:solidFill>
            <a:schemeClr val="tx2"/>
          </a:solidFill>
          <a:latin typeface="Verdana" pitchFamily="34" charset="0"/>
          <a:ea typeface="ヒラギノ角ゴ Pro W3" pitchFamily="1" charset="-128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>
          <a:solidFill>
            <a:schemeClr val="tx2"/>
          </a:solidFill>
          <a:latin typeface="Verdana" pitchFamily="34" charset="0"/>
          <a:ea typeface="ヒラギノ角ゴ Pro W3" pitchFamily="1" charset="-128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>
          <a:solidFill>
            <a:schemeClr val="tx2"/>
          </a:solidFill>
          <a:latin typeface="Verdana" pitchFamily="34" charset="0"/>
          <a:ea typeface="ヒラギノ角ゴ Pro W3" pitchFamily="1" charset="-128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>
          <a:solidFill>
            <a:schemeClr val="tx2"/>
          </a:solidFill>
          <a:latin typeface="Verdana" pitchFamily="34" charset="0"/>
          <a:ea typeface="ヒラギノ角ゴ Pro W3" pitchFamily="1" charset="-128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>
          <a:solidFill>
            <a:schemeClr val="tx2"/>
          </a:solidFill>
          <a:latin typeface="Verdana" pitchFamily="34" charset="0"/>
          <a:ea typeface="ヒラギノ角ゴ Pro W3" pitchFamily="1" charset="-128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>
          <a:solidFill>
            <a:schemeClr val="tx2"/>
          </a:solidFill>
          <a:latin typeface="Verdana" pitchFamily="34" charset="0"/>
          <a:ea typeface="ヒラギノ角ゴ Pro W3" pitchFamily="1" charset="-128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>
          <a:solidFill>
            <a:schemeClr val="tx2"/>
          </a:solidFill>
          <a:latin typeface="Verdana" pitchFamily="34" charset="0"/>
          <a:ea typeface="ヒラギノ角ゴ Pro W3" pitchFamily="1" charset="-128"/>
        </a:defRPr>
      </a:lvl9pPr>
    </p:titleStyle>
    <p:bodyStyle>
      <a:lvl1pPr marL="342900" indent="-342900" algn="l" rtl="0" eaLnBrk="1" fontAlgn="base" latinLnBrk="1" hangingPunct="1">
        <a:lnSpc>
          <a:spcPct val="85000"/>
        </a:lnSpc>
        <a:spcBef>
          <a:spcPct val="50000"/>
        </a:spcBef>
        <a:spcAft>
          <a:spcPct val="0"/>
        </a:spcAft>
        <a:defRPr>
          <a:solidFill>
            <a:srgbClr val="003366"/>
          </a:solidFill>
          <a:latin typeface="+mn-lt"/>
          <a:ea typeface="+mn-ea"/>
          <a:cs typeface="+mn-cs"/>
        </a:defRPr>
      </a:lvl1pPr>
      <a:lvl2pPr marL="268288" indent="-266700" algn="l" rtl="0" eaLnBrk="1" fontAlgn="base" latinLnBrk="1" hangingPunct="1">
        <a:lnSpc>
          <a:spcPct val="85000"/>
        </a:lnSpc>
        <a:spcBef>
          <a:spcPct val="5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2pPr>
      <a:lvl3pPr marL="534988" indent="-265113" algn="l" rtl="0" eaLnBrk="1" fontAlgn="base" latinLnBrk="1" hangingPunct="1">
        <a:lnSpc>
          <a:spcPct val="85000"/>
        </a:lnSpc>
        <a:spcBef>
          <a:spcPct val="5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814388" indent="-277813" algn="l" rtl="0" eaLnBrk="1" fontAlgn="base" latinLnBrk="1" hangingPunct="1">
        <a:lnSpc>
          <a:spcPct val="85000"/>
        </a:lnSpc>
        <a:spcBef>
          <a:spcPct val="5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1081088" indent="-265113" algn="l" rtl="0" eaLnBrk="1" fontAlgn="base" latinLnBrk="1" hangingPunct="1">
        <a:lnSpc>
          <a:spcPct val="85000"/>
        </a:lnSpc>
        <a:spcBef>
          <a:spcPct val="5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1538288" indent="-265113" algn="l" rtl="0" eaLnBrk="1" fontAlgn="base" latinLnBrk="1" hangingPunct="1">
        <a:lnSpc>
          <a:spcPct val="85000"/>
        </a:lnSpc>
        <a:spcBef>
          <a:spcPct val="5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1995488" indent="-265113" algn="l" rtl="0" eaLnBrk="1" fontAlgn="base" latinLnBrk="1" hangingPunct="1">
        <a:lnSpc>
          <a:spcPct val="85000"/>
        </a:lnSpc>
        <a:spcBef>
          <a:spcPct val="5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2452688" indent="-265113" algn="l" rtl="0" eaLnBrk="1" fontAlgn="base" latinLnBrk="1" hangingPunct="1">
        <a:lnSpc>
          <a:spcPct val="85000"/>
        </a:lnSpc>
        <a:spcBef>
          <a:spcPct val="5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2909888" indent="-265113" algn="l" rtl="0" eaLnBrk="1" fontAlgn="base" latinLnBrk="1" hangingPunct="1">
        <a:lnSpc>
          <a:spcPct val="85000"/>
        </a:lnSpc>
        <a:spcBef>
          <a:spcPct val="5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366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275A5-1F05-402F-BD0D-15F447BFD1EF}" type="datetimeFigureOut">
              <a:rPr lang="ko-KR" altLang="en-US" smtClean="0"/>
              <a:pPr/>
              <a:t>2011-05-24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D0FD2-E9C5-4D06-93DF-9521A0C6A6E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9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5/24/2011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3" y="6407945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5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0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chart" Target="../charts/chart17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tsp.com/" TargetMode="Externa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1166790" y="1514484"/>
            <a:ext cx="7119986" cy="32004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2000" b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Finance Analysis on </a:t>
            </a:r>
            <a:r>
              <a:rPr lang="en-US" altLang="ko-KR" sz="2000" b="1" kern="0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Taisheng</a:t>
            </a:r>
            <a:r>
              <a:rPr lang="en-US" altLang="ko-KR" sz="2000" b="1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Wind tower (2007~2009)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&amp; Comparison between </a:t>
            </a:r>
            <a:r>
              <a:rPr lang="en-US" altLang="ko-KR" sz="2000" b="1" kern="0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Taisheng</a:t>
            </a:r>
            <a:r>
              <a:rPr lang="en-US" altLang="ko-KR" sz="2000" b="1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and A Corporate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2000" b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                                                                                 </a:t>
            </a:r>
          </a:p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---Including A Corporate Related Data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ko-KR" sz="2000" b="1" kern="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Based On </a:t>
            </a:r>
            <a:r>
              <a:rPr lang="en-US" altLang="ko-KR" sz="2000" b="1" kern="0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Taisheng</a:t>
            </a:r>
            <a:r>
              <a:rPr lang="en-US" altLang="ko-KR" sz="2000" b="1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IPO Report</a:t>
            </a:r>
          </a:p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5</a:t>
            </a:r>
            <a:r>
              <a:rPr lang="en-US" altLang="ko-KR" b="1" kern="0" baseline="300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th</a:t>
            </a:r>
            <a:r>
              <a:rPr lang="en-US" altLang="ko-KR" b="1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, December 2010</a:t>
            </a:r>
            <a:endParaRPr kumimoji="0" lang="en-US" altLang="ko-KR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                      </a:t>
            </a:r>
            <a:r>
              <a:rPr kumimoji="0" lang="en-US" altLang="ko-KR" sz="1500" b="1" i="1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Simple</a:t>
            </a:r>
            <a:r>
              <a:rPr kumimoji="0" lang="en-US" altLang="ko-KR" sz="1500" b="1" i="1" u="sng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Edition</a:t>
            </a:r>
            <a:endParaRPr kumimoji="0" lang="ko-KR" altLang="en-US" sz="1500" b="1" i="1" u="sng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76234" y="214290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00"/>
                </a:solidFill>
              </a:rPr>
              <a:t>Part III : P/L Performance (Profit and Loss)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4282" y="642918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3) : P/L Statement _ </a:t>
            </a:r>
            <a:r>
              <a:rPr lang="en-US" altLang="zh-CN" sz="1400" dirty="0" err="1" smtClean="0">
                <a:solidFill>
                  <a:srgbClr val="000000"/>
                </a:solidFill>
              </a:rPr>
              <a:t>Taisheng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72396" y="714356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42844" y="1071546"/>
          <a:ext cx="8858313" cy="564360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269886"/>
                <a:gridCol w="1095926"/>
                <a:gridCol w="848898"/>
                <a:gridCol w="1214446"/>
                <a:gridCol w="1071570"/>
                <a:gridCol w="1071570"/>
                <a:gridCol w="1071570"/>
                <a:gridCol w="1214447"/>
              </a:tblGrid>
              <a:tr h="574651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Items/Year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2007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2007(%)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2008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2008(%)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2009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2009(%0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000000"/>
                          </a:solidFill>
                        </a:rPr>
                        <a:t>A Corporate</a:t>
                      </a:r>
                      <a:endParaRPr lang="zh-CN" alt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406126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Revenue_(A)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1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220,530</a:t>
                      </a:r>
                      <a:endParaRPr kumimoji="0" lang="zh-CN" altLang="en-US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kumimoji="0" lang="zh-CN" altLang="en-US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462,181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100%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1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503,688</a:t>
                      </a:r>
                      <a:endParaRPr kumimoji="0" lang="zh-CN" altLang="en-US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100%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000000"/>
                          </a:solidFill>
                        </a:rPr>
                        <a:t>100%</a:t>
                      </a:r>
                      <a:endParaRPr lang="zh-CN" alt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61581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--Sales</a:t>
                      </a:r>
                      <a:r>
                        <a:rPr lang="en-US" altLang="zh-CN" sz="1100" baseline="0" dirty="0" smtClean="0"/>
                        <a:t> Revenue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220,530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462,181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503,688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390711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COGS_(B)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162,469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73.67%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356,259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77.08%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354,276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70.34%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rgbClr val="000000"/>
                          </a:solidFill>
                        </a:rPr>
                        <a:t>80.80%</a:t>
                      </a:r>
                      <a:endParaRPr lang="zh-CN" altLang="en-US" sz="11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04547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--OCOGS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162,469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356,259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354,276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504547"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SG&amp;A_(C)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13,468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6.11%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32,516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7.04%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47,411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9.41%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>
                          <a:solidFill>
                            <a:srgbClr val="000000"/>
                          </a:solidFill>
                        </a:rPr>
                        <a:t>7.00%</a:t>
                      </a:r>
                      <a:endParaRPr lang="zh-CN" altLang="en-US" sz="11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04547"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--SG&amp;A Exp.</a:t>
                      </a:r>
                      <a:endParaRPr lang="zh-CN" altLang="en-US" sz="11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 smtClean="0"/>
                        <a:t>13,468</a:t>
                      </a:r>
                      <a:endParaRPr lang="zh-CN" altLang="en-US" sz="1100" b="0" dirty="0" smtClean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b="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32,516</a:t>
                      </a:r>
                      <a:endParaRPr lang="zh-CN" altLang="en-US" sz="1100" b="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b="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47,411</a:t>
                      </a:r>
                      <a:endParaRPr lang="zh-CN" altLang="en-US" sz="1100" b="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b="0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11247"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Non-operating</a:t>
                      </a:r>
                      <a:r>
                        <a:rPr lang="en-US" altLang="zh-CN" sz="1100" b="1" baseline="0" dirty="0" smtClean="0"/>
                        <a:t> Gain_(D)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10,636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4.82%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611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0.13%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9,132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1.81%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>
                          <a:solidFill>
                            <a:srgbClr val="000000"/>
                          </a:solidFill>
                        </a:rPr>
                        <a:t>0%</a:t>
                      </a:r>
                      <a:endParaRPr lang="zh-CN" altLang="en-US" sz="11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11247"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Non-operating</a:t>
                      </a:r>
                      <a:r>
                        <a:rPr lang="en-US" altLang="zh-CN" sz="1100" b="1" baseline="0" dirty="0" smtClean="0"/>
                        <a:t> Loss_(E)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 smtClean="0"/>
                        <a:t>1,417</a:t>
                      </a:r>
                      <a:endParaRPr lang="zh-CN" altLang="en-US" sz="1100" b="1" dirty="0" smtClean="0"/>
                    </a:p>
                    <a:p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0.64%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7,842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1.70%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 smtClean="0"/>
                        <a:t>768</a:t>
                      </a:r>
                      <a:endParaRPr lang="zh-CN" altLang="en-US" sz="1100" b="1" dirty="0" smtClean="0"/>
                    </a:p>
                    <a:p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0.15%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>
                          <a:solidFill>
                            <a:srgbClr val="000000"/>
                          </a:solidFill>
                        </a:rPr>
                        <a:t>0%</a:t>
                      </a:r>
                      <a:endParaRPr lang="zh-CN" altLang="en-US" sz="11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04547"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CIT Exp._(F)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15,291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6.93%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17,530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3.79%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27,290</a:t>
                      </a:r>
                      <a:endParaRPr lang="zh-CN" altLang="en-US" sz="11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5.42%</a:t>
                      </a:r>
                      <a:endParaRPr lang="zh-CN" altLang="en-US" sz="11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>
                          <a:solidFill>
                            <a:srgbClr val="000000"/>
                          </a:solidFill>
                        </a:rPr>
                        <a:t>1.46%</a:t>
                      </a:r>
                      <a:endParaRPr lang="zh-CN" altLang="en-US" sz="11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669852"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Net Profit</a:t>
                      </a:r>
                      <a:r>
                        <a:rPr lang="en-US" altLang="zh-CN" sz="1100" b="1" baseline="0" dirty="0" smtClean="0"/>
                        <a:t> (Loss)_</a:t>
                      </a:r>
                      <a:r>
                        <a:rPr lang="en-US" altLang="zh-CN" sz="1100" b="1" baseline="0" dirty="0" smtClean="0">
                          <a:solidFill>
                            <a:srgbClr val="FF0000"/>
                          </a:solidFill>
                        </a:rPr>
                        <a:t>A-B-C+D-E-F</a:t>
                      </a:r>
                      <a:endParaRPr lang="zh-CN" altLang="en-US" sz="11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38,521</a:t>
                      </a:r>
                      <a:endParaRPr lang="zh-CN" altLang="en-US" sz="11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17.47%</a:t>
                      </a:r>
                      <a:endParaRPr lang="zh-CN" altLang="en-US" sz="1100" b="0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48,645</a:t>
                      </a:r>
                      <a:endParaRPr lang="zh-CN" altLang="en-US" sz="11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10.53%</a:t>
                      </a:r>
                      <a:endParaRPr lang="zh-CN" altLang="en-US" sz="1100" b="0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83,075</a:t>
                      </a:r>
                      <a:endParaRPr lang="zh-CN" altLang="en-US" sz="11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16.49%</a:t>
                      </a:r>
                      <a:endParaRPr lang="zh-CN" altLang="en-US" sz="1100" b="0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>
                          <a:solidFill>
                            <a:srgbClr val="000000"/>
                          </a:solidFill>
                        </a:rPr>
                        <a:t>10.74%</a:t>
                      </a:r>
                      <a:endParaRPr lang="zh-CN" altLang="en-US" sz="11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76234" y="214290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00"/>
                </a:solidFill>
              </a:rPr>
              <a:t>Part III : P/L Performance (Profit and Loss)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4282" y="642918"/>
            <a:ext cx="87154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3) : P/L Statement _ </a:t>
            </a:r>
            <a:r>
              <a:rPr lang="en-US" altLang="zh-CN" sz="1400" dirty="0" err="1" smtClean="0">
                <a:solidFill>
                  <a:srgbClr val="000000"/>
                </a:solidFill>
              </a:rPr>
              <a:t>Taisheng</a:t>
            </a:r>
            <a:r>
              <a:rPr lang="en-US" altLang="zh-CN" sz="1400" dirty="0" smtClean="0">
                <a:solidFill>
                  <a:srgbClr val="000000"/>
                </a:solidFill>
              </a:rPr>
              <a:t> _ Operating Profitability Comparison between </a:t>
            </a:r>
            <a:r>
              <a:rPr lang="en-US" altLang="zh-CN" sz="1400" dirty="0" err="1" smtClean="0">
                <a:solidFill>
                  <a:srgbClr val="000000"/>
                </a:solidFill>
              </a:rPr>
              <a:t>Taisheng</a:t>
            </a:r>
            <a:r>
              <a:rPr lang="en-US" altLang="zh-CN" sz="1400" dirty="0" smtClean="0">
                <a:solidFill>
                  <a:srgbClr val="000000"/>
                </a:solidFill>
              </a:rPr>
              <a:t> and A Corporate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285720" y="1357298"/>
          <a:ext cx="8643998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4282" y="4929198"/>
            <a:ext cx="87154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000000"/>
                </a:solidFill>
              </a:rPr>
              <a:t>Descriptions: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000000"/>
                </a:solidFill>
              </a:rPr>
              <a:t> 1)  In 2009 the SG&amp;A rate raises deeply than 2007 and 2008. This change maybe comes from the IPO project. The difference between 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Taisheng</a:t>
            </a:r>
            <a:r>
              <a:rPr lang="en-US" altLang="zh-CN" sz="1200" dirty="0" smtClean="0">
                <a:solidFill>
                  <a:srgbClr val="000000"/>
                </a:solidFill>
              </a:rPr>
              <a:t> and A is not big. They are around 7%. 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000000"/>
                </a:solidFill>
              </a:rPr>
              <a:t>2) Due to the 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the</a:t>
            </a:r>
            <a:r>
              <a:rPr lang="en-US" altLang="zh-CN" sz="1200" dirty="0" smtClean="0">
                <a:solidFill>
                  <a:srgbClr val="000000"/>
                </a:solidFill>
              </a:rPr>
              <a:t> COGS Performance and Non-operating Issue, the Net Profit rate of 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Taisheng</a:t>
            </a:r>
            <a:r>
              <a:rPr lang="en-US" altLang="zh-CN" sz="1200" dirty="0" smtClean="0">
                <a:solidFill>
                  <a:srgbClr val="000000"/>
                </a:solidFill>
              </a:rPr>
              <a:t> are higher than A performance.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en-US" altLang="zh-CN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14282" y="142852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00"/>
                </a:solidFill>
              </a:rPr>
              <a:t>Part III : P/L Performance (Profit and Loss)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4282" y="642918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   4) : Detailed increase or decrease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4282" y="1142984"/>
            <a:ext cx="35719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000000"/>
                </a:solidFill>
              </a:rPr>
              <a:t>   (1) :Revenue Change from 2007 to 2009</a:t>
            </a:r>
            <a:endParaRPr lang="en-US" altLang="zh-CN" sz="1200" dirty="0">
              <a:solidFill>
                <a:srgbClr val="000000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43438" y="1142984"/>
            <a:ext cx="400052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000000"/>
                </a:solidFill>
              </a:rPr>
              <a:t>   (2) :SG&amp;A Exp. Change from 2007 to 2009</a:t>
            </a:r>
            <a:endParaRPr lang="en-US" altLang="zh-CN" sz="1200" dirty="0">
              <a:solidFill>
                <a:srgbClr val="00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0034" y="785794"/>
            <a:ext cx="8072494" cy="5786478"/>
            <a:chOff x="357158" y="928670"/>
            <a:chExt cx="8072494" cy="5786478"/>
          </a:xfrm>
        </p:grpSpPr>
        <p:cxnSp>
          <p:nvCxnSpPr>
            <p:cNvPr id="10" name="直接连接符 9"/>
            <p:cNvCxnSpPr/>
            <p:nvPr/>
          </p:nvCxnSpPr>
          <p:spPr>
            <a:xfrm rot="16200000" flipH="1">
              <a:off x="1428727" y="3786190"/>
              <a:ext cx="5786478" cy="71438"/>
            </a:xfrm>
            <a:prstGeom prst="line">
              <a:avLst/>
            </a:prstGeom>
            <a:ln w="158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57158" y="3857628"/>
              <a:ext cx="8072494" cy="1588"/>
            </a:xfrm>
            <a:prstGeom prst="line">
              <a:avLst/>
            </a:prstGeom>
            <a:ln w="158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" name="图表 14"/>
          <p:cNvGraphicFramePr/>
          <p:nvPr/>
        </p:nvGraphicFramePr>
        <p:xfrm>
          <a:off x="214282" y="1357298"/>
          <a:ext cx="3929090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928926" y="1428736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15272" y="1437489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18" name="图表 17"/>
          <p:cNvGraphicFramePr/>
          <p:nvPr/>
        </p:nvGraphicFramePr>
        <p:xfrm>
          <a:off x="4643438" y="1357298"/>
          <a:ext cx="4143404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14282" y="3857628"/>
            <a:ext cx="442915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000" dirty="0" smtClean="0">
                <a:solidFill>
                  <a:srgbClr val="000000"/>
                </a:solidFill>
              </a:rPr>
              <a:t>   (3) :SG&amp;A Exp./Revenue Change from 2007 to 2009</a:t>
            </a:r>
            <a:endParaRPr lang="en-US" altLang="zh-CN" sz="1000" dirty="0">
              <a:solidFill>
                <a:srgbClr val="000000"/>
              </a:solidFill>
            </a:endParaRPr>
          </a:p>
        </p:txBody>
      </p:sp>
      <p:graphicFrame>
        <p:nvGraphicFramePr>
          <p:cNvPr id="20" name="图表 19"/>
          <p:cNvGraphicFramePr/>
          <p:nvPr/>
        </p:nvGraphicFramePr>
        <p:xfrm>
          <a:off x="285720" y="4111620"/>
          <a:ext cx="3905256" cy="2389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4643438" y="4143380"/>
          <a:ext cx="3905256" cy="2389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14282" y="142852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00"/>
                </a:solidFill>
              </a:rPr>
              <a:t>Part III : P/L Performance (Profit and Loss)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4282" y="642918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   4) : Detailed increase or decrease-To be continued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7158" y="928670"/>
            <a:ext cx="8072494" cy="5786478"/>
            <a:chOff x="357158" y="928670"/>
            <a:chExt cx="8072494" cy="5786478"/>
          </a:xfrm>
        </p:grpSpPr>
        <p:cxnSp>
          <p:nvCxnSpPr>
            <p:cNvPr id="5" name="直接连接符 4"/>
            <p:cNvCxnSpPr/>
            <p:nvPr/>
          </p:nvCxnSpPr>
          <p:spPr>
            <a:xfrm rot="16200000" flipH="1">
              <a:off x="1428727" y="3786190"/>
              <a:ext cx="5786478" cy="71438"/>
            </a:xfrm>
            <a:prstGeom prst="line">
              <a:avLst/>
            </a:prstGeom>
            <a:ln w="158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57158" y="3857628"/>
              <a:ext cx="8072494" cy="1588"/>
            </a:xfrm>
            <a:prstGeom prst="line">
              <a:avLst/>
            </a:prstGeom>
            <a:ln w="158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4282" y="1142984"/>
            <a:ext cx="35719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000000"/>
                </a:solidFill>
              </a:rPr>
              <a:t>   (4) :Non-operating  from 2007 to 2009</a:t>
            </a:r>
            <a:endParaRPr lang="en-US" altLang="zh-CN" sz="1200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1357298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285720" y="1643050"/>
          <a:ext cx="3786214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286248" y="1142984"/>
            <a:ext cx="442915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000000"/>
                </a:solidFill>
              </a:rPr>
              <a:t>   (5) :</a:t>
            </a:r>
            <a:r>
              <a:rPr lang="en-US" altLang="zh-CN" sz="1200" u="sng" dirty="0" smtClean="0">
                <a:solidFill>
                  <a:srgbClr val="000000"/>
                </a:solidFill>
              </a:rPr>
              <a:t>Non-operating/Revenue</a:t>
            </a:r>
            <a:r>
              <a:rPr lang="en-US" altLang="zh-CN" sz="1200" dirty="0" smtClean="0">
                <a:solidFill>
                  <a:srgbClr val="000000"/>
                </a:solidFill>
              </a:rPr>
              <a:t>  from 2007 to 2009</a:t>
            </a:r>
            <a:endParaRPr lang="en-US" altLang="zh-CN" sz="1200" dirty="0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4572000" y="1571612"/>
          <a:ext cx="4214842" cy="2174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85720" y="3857628"/>
            <a:ext cx="35719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000000"/>
                </a:solidFill>
              </a:rPr>
              <a:t>   (6) :Net Profit (Loss)  from 2007 to 2009</a:t>
            </a:r>
            <a:endParaRPr lang="en-US" altLang="zh-CN" sz="1200" dirty="0">
              <a:solidFill>
                <a:srgbClr val="000000"/>
              </a:solidFill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428596" y="4143380"/>
          <a:ext cx="3786214" cy="2532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081326" y="4009257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357686" y="3857628"/>
            <a:ext cx="45720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000000"/>
                </a:solidFill>
              </a:rPr>
              <a:t>   (7) :</a:t>
            </a:r>
            <a:r>
              <a:rPr lang="en-US" altLang="zh-CN" sz="1200" u="sng" dirty="0" smtClean="0">
                <a:solidFill>
                  <a:srgbClr val="000000"/>
                </a:solidFill>
              </a:rPr>
              <a:t>Net Profit (Loss)/Revenue  </a:t>
            </a:r>
            <a:r>
              <a:rPr lang="en-US" altLang="zh-CN" sz="1200" dirty="0" smtClean="0">
                <a:solidFill>
                  <a:srgbClr val="000000"/>
                </a:solidFill>
              </a:rPr>
              <a:t>from 2007 to 2009</a:t>
            </a:r>
            <a:endParaRPr lang="en-US" altLang="zh-CN" sz="1200" dirty="0">
              <a:solidFill>
                <a:srgbClr val="000000"/>
              </a:solidFill>
            </a:endParaRPr>
          </a:p>
        </p:txBody>
      </p:sp>
      <p:graphicFrame>
        <p:nvGraphicFramePr>
          <p:cNvPr id="16" name="图表 15"/>
          <p:cNvGraphicFramePr/>
          <p:nvPr/>
        </p:nvGraphicFramePr>
        <p:xfrm>
          <a:off x="4572000" y="4143380"/>
          <a:ext cx="4286280" cy="2532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342928" y="50005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Agenda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714348" y="2285992"/>
            <a:ext cx="7467600" cy="539750"/>
          </a:xfrm>
          <a:prstGeom prst="rect">
            <a:avLst/>
          </a:prstGeom>
          <a:solidFill>
            <a:srgbClr val="B9AB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Product Cost </a:t>
            </a:r>
            <a:r>
              <a:rPr lang="en-US" altLang="zh-CN" b="1" dirty="0"/>
              <a:t>Performance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714348" y="3429000"/>
            <a:ext cx="7467600" cy="539750"/>
          </a:xfrm>
          <a:prstGeom prst="rect">
            <a:avLst/>
          </a:prstGeom>
          <a:solidFill>
            <a:srgbClr val="B9AB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P/L Performance (Profit and Loss)</a:t>
            </a:r>
            <a:endParaRPr lang="en-US" altLang="zh-CN" b="1" dirty="0"/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14348" y="4603762"/>
            <a:ext cx="7467600" cy="5397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 B/S Performance (Asset , Liability and Equity)</a:t>
            </a:r>
            <a:endParaRPr lang="en-US" altLang="zh-CN" b="1" dirty="0"/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714348" y="1142984"/>
            <a:ext cx="7467600" cy="539750"/>
          </a:xfrm>
          <a:prstGeom prst="rect">
            <a:avLst/>
          </a:prstGeom>
          <a:solidFill>
            <a:srgbClr val="B9AB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Introduction Profile</a:t>
            </a:r>
            <a:endParaRPr lang="en-US" altLang="zh-CN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57156" y="872096"/>
          <a:ext cx="8572562" cy="58430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714512"/>
                <a:gridCol w="1143008"/>
                <a:gridCol w="1071570"/>
                <a:gridCol w="1214446"/>
                <a:gridCol w="1077942"/>
                <a:gridCol w="1279512"/>
                <a:gridCol w="1071572"/>
              </a:tblGrid>
              <a:tr h="215235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Items/Year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2007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2007(%)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2008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2008(%)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2009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2009(%0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Cash and</a:t>
                      </a:r>
                      <a:r>
                        <a:rPr lang="en-US" altLang="zh-CN" sz="900" baseline="0" dirty="0" smtClean="0"/>
                        <a:t> Equivalent</a:t>
                      </a:r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44,380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170,606</a:t>
                      </a:r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123,835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AR</a:t>
                      </a:r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18,126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63,406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83,740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Advance to Vendor</a:t>
                      </a:r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39,818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57,581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53,545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Other Receivable</a:t>
                      </a:r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5,583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7,162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6,085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Inventory</a:t>
                      </a:r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56,664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120,673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150,250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38039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Current Assets</a:t>
                      </a:r>
                      <a:endParaRPr lang="zh-CN" altLang="en-US" sz="900" dirty="0"/>
                    </a:p>
                  </a:txBody>
                  <a:tcPr>
                    <a:solidFill>
                      <a:srgbClr val="DDDD8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164,571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DDDD8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73.89%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DDDD8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419,428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DDDD8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75.38%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DDDD8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417,456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DDDD8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68.42%</a:t>
                      </a:r>
                      <a:endParaRPr lang="zh-CN" altLang="en-US" sz="900" dirty="0"/>
                    </a:p>
                  </a:txBody>
                  <a:tcPr>
                    <a:solidFill>
                      <a:srgbClr val="DDDD8F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Fixed Assets</a:t>
                      </a:r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29,494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113,917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143,637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344376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AUC</a:t>
                      </a:r>
                      <a:r>
                        <a:rPr lang="en-US" altLang="zh-CN" sz="900" baseline="0" dirty="0" smtClean="0"/>
                        <a:t> (Asset Under Construction)</a:t>
                      </a:r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8,404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2,109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487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Land right</a:t>
                      </a:r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16,691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16,329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41,151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29744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Other Long-term Asset</a:t>
                      </a:r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2,791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100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1,385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34245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Deferred CIT</a:t>
                      </a:r>
                      <a:r>
                        <a:rPr lang="en-US" altLang="zh-CN" sz="900" baseline="0" dirty="0" smtClean="0"/>
                        <a:t> Asset</a:t>
                      </a:r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787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4,541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5,988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6226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Non-Current Assets</a:t>
                      </a:r>
                      <a:endParaRPr lang="zh-CN" altLang="en-US" sz="900" dirty="0"/>
                    </a:p>
                  </a:txBody>
                  <a:tcPr>
                    <a:solidFill>
                      <a:srgbClr val="D5DDA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58,167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D5DDA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26.11%</a:t>
                      </a:r>
                      <a:endParaRPr lang="zh-CN" altLang="en-US" sz="900" dirty="0"/>
                    </a:p>
                  </a:txBody>
                  <a:tcPr>
                    <a:solidFill>
                      <a:srgbClr val="D5DDA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136,996</a:t>
                      </a:r>
                      <a:endParaRPr lang="zh-CN" altLang="en-US" sz="900" dirty="0"/>
                    </a:p>
                  </a:txBody>
                  <a:tcPr>
                    <a:solidFill>
                      <a:srgbClr val="D5DDA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24.62%</a:t>
                      </a:r>
                      <a:endParaRPr lang="zh-CN" altLang="en-US" sz="900" dirty="0"/>
                    </a:p>
                  </a:txBody>
                  <a:tcPr>
                    <a:solidFill>
                      <a:srgbClr val="D5DDA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192,648</a:t>
                      </a:r>
                      <a:endParaRPr lang="zh-CN" altLang="en-US" sz="900" dirty="0"/>
                    </a:p>
                  </a:txBody>
                  <a:tcPr>
                    <a:solidFill>
                      <a:srgbClr val="D5DDA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31.58%</a:t>
                      </a:r>
                      <a:endParaRPr lang="zh-CN" altLang="en-US" sz="900" dirty="0"/>
                    </a:p>
                  </a:txBody>
                  <a:tcPr>
                    <a:solidFill>
                      <a:srgbClr val="D5DDA3"/>
                    </a:solidFill>
                  </a:tcPr>
                </a:tc>
              </a:tr>
              <a:tr h="283414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Total Asset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222,738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100.00%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556,424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100.00%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610,104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100.00%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Short-term loan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28,500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74,200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45,000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AP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33,882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118,742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103,301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Advance</a:t>
                      </a:r>
                      <a:r>
                        <a:rPr lang="en-US" altLang="zh-CN" sz="900" b="0" baseline="0" dirty="0" smtClean="0"/>
                        <a:t> from customer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45,444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129,737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148,836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Payroll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444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4,910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1,912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Tax Payable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6,552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6,141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9,651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Other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34,993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1,123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262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15235">
                <a:tc>
                  <a:txBody>
                    <a:bodyPr/>
                    <a:lstStyle/>
                    <a:p>
                      <a:r>
                        <a:rPr lang="en-US" altLang="zh-CN" sz="900" b="1" dirty="0" smtClean="0"/>
                        <a:t>Liability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149,815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67.26%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334,854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60.18%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308,961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50.64%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234245">
                <a:tc>
                  <a:txBody>
                    <a:bodyPr/>
                    <a:lstStyle/>
                    <a:p>
                      <a:r>
                        <a:rPr lang="en-US" altLang="zh-CN" sz="900" b="1" dirty="0" smtClean="0"/>
                        <a:t>Equity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72,923</a:t>
                      </a:r>
                      <a:endParaRPr lang="zh-CN" altLang="en-US" sz="900" b="0" dirty="0" smtClean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221,570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301,143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b="0" dirty="0"/>
                    </a:p>
                  </a:txBody>
                  <a:tcPr>
                    <a:solidFill>
                      <a:srgbClr val="B9ABC0"/>
                    </a:solidFill>
                  </a:tcPr>
                </a:tc>
              </a:tr>
              <a:tr h="234245">
                <a:tc>
                  <a:txBody>
                    <a:bodyPr/>
                    <a:lstStyle/>
                    <a:p>
                      <a:r>
                        <a:rPr lang="en-US" altLang="zh-CN" sz="900" b="1" dirty="0" smtClean="0"/>
                        <a:t>Equity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72,923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32.74%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221,570</a:t>
                      </a:r>
                      <a:endParaRPr lang="zh-CN" altLang="en-US" sz="900" b="0" dirty="0" smtClean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39.82%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301,143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49.36%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44376">
                <a:tc>
                  <a:txBody>
                    <a:bodyPr/>
                    <a:lstStyle/>
                    <a:p>
                      <a:r>
                        <a:rPr lang="en-US" altLang="zh-CN" sz="900" b="1" dirty="0" smtClean="0"/>
                        <a:t>Liability + Equity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222,738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100.00%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556,424</a:t>
                      </a:r>
                      <a:endParaRPr lang="zh-CN" altLang="en-US" sz="9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100.00%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610,104</a:t>
                      </a:r>
                      <a:endParaRPr lang="zh-CN" altLang="en-US" sz="900" b="0" dirty="0" smtClean="0"/>
                    </a:p>
                    <a:p>
                      <a:endParaRPr lang="zh-CN" altLang="en-US" sz="9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0" dirty="0" smtClean="0"/>
                        <a:t>100.00%</a:t>
                      </a:r>
                      <a:endParaRPr lang="zh-CN" altLang="en-US" sz="900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76234" y="7141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00"/>
                </a:solidFill>
              </a:rPr>
              <a:t>Part IV : B/S Performance (Asset , Liability and Equity)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14282" y="42860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1) : B/S Statement _ </a:t>
            </a:r>
            <a:r>
              <a:rPr lang="en-US" altLang="zh-CN" sz="1400" dirty="0" err="1" smtClean="0">
                <a:solidFill>
                  <a:srgbClr val="000000"/>
                </a:solidFill>
              </a:rPr>
              <a:t>Taisheng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43834" y="571480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TextBox 5"/>
          <p:cNvSpPr txBox="1">
            <a:spLocks noChangeArrowheads="1"/>
          </p:cNvSpPr>
          <p:nvPr/>
        </p:nvSpPr>
        <p:spPr bwMode="auto">
          <a:xfrm>
            <a:off x="428596" y="714356"/>
            <a:ext cx="264320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200" b="1" dirty="0"/>
              <a:t>(1)Assets Structure</a:t>
            </a:r>
            <a:endParaRPr lang="zh-CN" altLang="en-US" sz="1200" b="1" dirty="0"/>
          </a:p>
        </p:txBody>
      </p:sp>
      <p:graphicFrame>
        <p:nvGraphicFramePr>
          <p:cNvPr id="12" name="图表 7"/>
          <p:cNvGraphicFramePr>
            <a:graphicFrameLocks/>
          </p:cNvGraphicFramePr>
          <p:nvPr/>
        </p:nvGraphicFramePr>
        <p:xfrm>
          <a:off x="4929190" y="857232"/>
          <a:ext cx="4214810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直接连接符 10"/>
          <p:cNvCxnSpPr/>
          <p:nvPr/>
        </p:nvCxnSpPr>
        <p:spPr>
          <a:xfrm flipV="1">
            <a:off x="457200" y="3571876"/>
            <a:ext cx="8472518" cy="19048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9" name="TextBox 12"/>
          <p:cNvSpPr txBox="1">
            <a:spLocks noChangeArrowheads="1"/>
          </p:cNvSpPr>
          <p:nvPr/>
        </p:nvSpPr>
        <p:spPr bwMode="auto">
          <a:xfrm>
            <a:off x="457200" y="3571876"/>
            <a:ext cx="332898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200" b="1" dirty="0"/>
              <a:t>(2)Liabilities &amp; Equity Structure</a:t>
            </a:r>
            <a:endParaRPr lang="zh-CN" altLang="en-US" sz="1200" b="1" dirty="0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76234" y="7141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00"/>
                </a:solidFill>
              </a:rPr>
              <a:t>Part IV : B/S Performance (Asset , Liability and Equity)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14282" y="42860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2) : B/S Statement _ Detailed diagrams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graphicFrame>
        <p:nvGraphicFramePr>
          <p:cNvPr id="16" name="图表 15"/>
          <p:cNvGraphicFramePr/>
          <p:nvPr/>
        </p:nvGraphicFramePr>
        <p:xfrm>
          <a:off x="285720" y="928670"/>
          <a:ext cx="5072098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857620" y="794547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0" name="图表 19"/>
          <p:cNvGraphicFramePr/>
          <p:nvPr/>
        </p:nvGraphicFramePr>
        <p:xfrm>
          <a:off x="5143504" y="3929066"/>
          <a:ext cx="4000496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500034" y="3786190"/>
          <a:ext cx="4786346" cy="2817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857620" y="3652067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57158" y="928670"/>
            <a:ext cx="8072494" cy="5786478"/>
            <a:chOff x="357158" y="928670"/>
            <a:chExt cx="8072494" cy="5786478"/>
          </a:xfrm>
        </p:grpSpPr>
        <p:cxnSp>
          <p:nvCxnSpPr>
            <p:cNvPr id="15" name="直接连接符 14"/>
            <p:cNvCxnSpPr/>
            <p:nvPr/>
          </p:nvCxnSpPr>
          <p:spPr>
            <a:xfrm rot="16200000" flipH="1">
              <a:off x="1428727" y="3786190"/>
              <a:ext cx="5786478" cy="71438"/>
            </a:xfrm>
            <a:prstGeom prst="line">
              <a:avLst/>
            </a:prstGeom>
            <a:ln w="158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57158" y="3857628"/>
              <a:ext cx="8072494" cy="1588"/>
            </a:xfrm>
            <a:prstGeom prst="line">
              <a:avLst/>
            </a:prstGeom>
            <a:ln w="158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214282" y="214290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2) : B/S Statement _ Detailed diagrams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142844" y="667060"/>
            <a:ext cx="264320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100" b="1" dirty="0" smtClean="0"/>
              <a:t>(3)Current Assets Structure</a:t>
            </a:r>
            <a:endParaRPr lang="zh-CN" altLang="en-US" sz="1100" b="1" dirty="0"/>
          </a:p>
        </p:txBody>
      </p:sp>
      <p:graphicFrame>
        <p:nvGraphicFramePr>
          <p:cNvPr id="20" name="图表 19"/>
          <p:cNvGraphicFramePr/>
          <p:nvPr/>
        </p:nvGraphicFramePr>
        <p:xfrm>
          <a:off x="0" y="1000108"/>
          <a:ext cx="4214810" cy="2746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2857488" y="794547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4429124" y="667060"/>
            <a:ext cx="428628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100" b="1" dirty="0" smtClean="0"/>
              <a:t>(3)Current Assets Structure—Inventory (Page195)</a:t>
            </a:r>
            <a:endParaRPr lang="zh-CN" altLang="en-US" sz="1100" b="1" dirty="0"/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4429124" y="1357299"/>
          <a:ext cx="4572032" cy="235745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630782"/>
                <a:gridCol w="656875"/>
                <a:gridCol w="656875"/>
                <a:gridCol w="656875"/>
                <a:gridCol w="656875"/>
                <a:gridCol w="656875"/>
                <a:gridCol w="656875"/>
              </a:tblGrid>
              <a:tr h="437816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Items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2007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%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2008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%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2009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%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58933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Raw</a:t>
                      </a:r>
                      <a:r>
                        <a:rPr lang="en-US" altLang="zh-CN" sz="900" baseline="0" dirty="0" smtClean="0"/>
                        <a:t> M’</a:t>
                      </a:r>
                      <a:endParaRPr lang="zh-CN" altLang="en-US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203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0.36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34,162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28.31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20,757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13.79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27857">
                <a:tc>
                  <a:txBody>
                    <a:bodyPr/>
                    <a:lstStyle/>
                    <a:p>
                      <a:r>
                        <a:rPr lang="en-US" altLang="zh-CN" sz="900" b="1" dirty="0" smtClean="0"/>
                        <a:t>WIP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56,461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99.64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81,418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67.47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24,293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16.13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58933">
                <a:tc>
                  <a:txBody>
                    <a:bodyPr/>
                    <a:lstStyle/>
                    <a:p>
                      <a:r>
                        <a:rPr lang="en-US" altLang="zh-CN" sz="900" b="1" dirty="0" smtClean="0"/>
                        <a:t>F.G.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1,436</a:t>
                      </a:r>
                      <a:endParaRPr kumimoji="0" lang="zh-CN" altLang="en-US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1.19</a:t>
                      </a:r>
                      <a:endParaRPr kumimoji="0" lang="zh-CN" altLang="en-US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83,542</a:t>
                      </a:r>
                      <a:endParaRPr kumimoji="0" lang="zh-CN" altLang="en-US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55.49</a:t>
                      </a:r>
                      <a:endParaRPr kumimoji="0" lang="zh-CN" altLang="en-US" sz="9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84405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Other</a:t>
                      </a:r>
                      <a:endParaRPr lang="zh-CN" altLang="en-US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9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9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3,658</a:t>
                      </a:r>
                      <a:endParaRPr kumimoji="0" lang="zh-CN" altLang="en-US" sz="9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3.03</a:t>
                      </a:r>
                      <a:endParaRPr kumimoji="0" lang="zh-CN" altLang="en-US" sz="9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21,971</a:t>
                      </a:r>
                      <a:endParaRPr kumimoji="0" lang="zh-CN" altLang="en-US" sz="9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14.59</a:t>
                      </a:r>
                      <a:endParaRPr kumimoji="0" lang="zh-CN" altLang="en-US" sz="9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89509">
                <a:tc>
                  <a:txBody>
                    <a:bodyPr/>
                    <a:lstStyle/>
                    <a:p>
                      <a:r>
                        <a:rPr lang="en-US" altLang="zh-CN" sz="900" b="1" dirty="0" smtClean="0"/>
                        <a:t>Total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56,664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/>
                        <a:t>100%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120,673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/>
                        <a:t>100%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150,563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b="1" dirty="0" smtClean="0"/>
                        <a:t>100%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715272" y="946947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142844" y="4384139"/>
          <a:ext cx="4071967" cy="183094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143008"/>
                <a:gridCol w="1000132"/>
                <a:gridCol w="900624"/>
                <a:gridCol w="1028203"/>
              </a:tblGrid>
              <a:tr h="518781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Items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2007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2008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2009</a:t>
                      </a:r>
                      <a:endParaRPr lang="zh-CN" altLang="en-US" sz="9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4253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/>
                        <a:t>Capitalization</a:t>
                      </a:r>
                      <a:endParaRPr lang="zh-CN" altLang="en-US" sz="900" dirty="0" smtClean="0"/>
                    </a:p>
                    <a:p>
                      <a:r>
                        <a:rPr lang="en-US" altLang="zh-CN" sz="900" dirty="0" smtClean="0"/>
                        <a:t>(Current Period)</a:t>
                      </a:r>
                      <a:endParaRPr lang="zh-CN" altLang="en-US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11,533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92,001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40,797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25310">
                <a:tc>
                  <a:txBody>
                    <a:bodyPr/>
                    <a:lstStyle/>
                    <a:p>
                      <a:r>
                        <a:rPr lang="en-US" altLang="zh-CN" sz="900" dirty="0" smtClean="0"/>
                        <a:t>Initial Value</a:t>
                      </a:r>
                      <a:endParaRPr lang="zh-CN" altLang="en-US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31,341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123,342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164,139</a:t>
                      </a:r>
                      <a:endParaRPr kumimoji="0" lang="zh-CN" altLang="en-US" sz="9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1541">
                <a:tc>
                  <a:txBody>
                    <a:bodyPr/>
                    <a:lstStyle/>
                    <a:p>
                      <a:r>
                        <a:rPr lang="en-US" altLang="zh-CN" sz="900" b="1" dirty="0" smtClean="0"/>
                        <a:t>Rate</a:t>
                      </a:r>
                      <a:r>
                        <a:rPr lang="en-US" altLang="zh-CN" sz="900" b="1" baseline="0" dirty="0" smtClean="0"/>
                        <a:t> of increase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58.22%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293.55%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9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33.08%</a:t>
                      </a:r>
                      <a:endParaRPr lang="zh-CN" altLang="en-US" sz="9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214282" y="3881770"/>
            <a:ext cx="321471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100" b="1" dirty="0" smtClean="0"/>
              <a:t>(4) CAPEX and Fixed Assets Status </a:t>
            </a:r>
            <a:endParaRPr lang="zh-CN" altLang="en-US" sz="1100" b="1" dirty="0"/>
          </a:p>
        </p:txBody>
      </p:sp>
      <p:graphicFrame>
        <p:nvGraphicFramePr>
          <p:cNvPr id="27" name="图表 26"/>
          <p:cNvGraphicFramePr/>
          <p:nvPr/>
        </p:nvGraphicFramePr>
        <p:xfrm>
          <a:off x="4429124" y="4214818"/>
          <a:ext cx="4452926" cy="2278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4429124" y="3857628"/>
            <a:ext cx="471487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100" b="1" dirty="0" smtClean="0"/>
              <a:t>(4) CAPEX and Fixed Assets Status-Annual Growth Rate </a:t>
            </a:r>
            <a:endParaRPr lang="zh-CN" altLang="en-US" sz="1100" b="1" dirty="0"/>
          </a:p>
        </p:txBody>
      </p:sp>
      <p:sp>
        <p:nvSpPr>
          <p:cNvPr id="29" name="任意多边形 28"/>
          <p:cNvSpPr/>
          <p:nvPr/>
        </p:nvSpPr>
        <p:spPr>
          <a:xfrm>
            <a:off x="6062597" y="4906028"/>
            <a:ext cx="1956148" cy="559496"/>
          </a:xfrm>
          <a:custGeom>
            <a:avLst/>
            <a:gdLst>
              <a:gd name="connsiteX0" fmla="*/ 0 w 1956148"/>
              <a:gd name="connsiteY0" fmla="*/ 455112 h 559496"/>
              <a:gd name="connsiteX1" fmla="*/ 789140 w 1956148"/>
              <a:gd name="connsiteY1" fmla="*/ 4175 h 559496"/>
              <a:gd name="connsiteX2" fmla="*/ 1791222 w 1956148"/>
              <a:gd name="connsiteY2" fmla="*/ 480164 h 559496"/>
              <a:gd name="connsiteX3" fmla="*/ 1778696 w 1956148"/>
              <a:gd name="connsiteY3" fmla="*/ 480164 h 559496"/>
              <a:gd name="connsiteX4" fmla="*/ 1766170 w 1956148"/>
              <a:gd name="connsiteY4" fmla="*/ 480164 h 55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148" h="559496">
                <a:moveTo>
                  <a:pt x="0" y="455112"/>
                </a:moveTo>
                <a:cubicBezTo>
                  <a:pt x="245301" y="227556"/>
                  <a:pt x="490603" y="0"/>
                  <a:pt x="789140" y="4175"/>
                </a:cubicBezTo>
                <a:cubicBezTo>
                  <a:pt x="1087677" y="8350"/>
                  <a:pt x="1626296" y="400833"/>
                  <a:pt x="1791222" y="480164"/>
                </a:cubicBezTo>
                <a:cubicBezTo>
                  <a:pt x="1956148" y="559496"/>
                  <a:pt x="1778696" y="480164"/>
                  <a:pt x="1778696" y="480164"/>
                </a:cubicBezTo>
                <a:lnTo>
                  <a:pt x="1766170" y="480164"/>
                </a:lnTo>
              </a:path>
            </a:pathLst>
          </a:cu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76234" y="7141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00"/>
                </a:solidFill>
              </a:rPr>
              <a:t>Part IV : B/S Performance (Asset , Liability and Equity)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4282" y="357166"/>
            <a:ext cx="807249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3) : B/S Statement _ Development Status from 2007 to 2009 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85720" y="1568516"/>
          <a:ext cx="3643338" cy="19319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955617"/>
                <a:gridCol w="1687721"/>
              </a:tblGrid>
              <a:tr h="33460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Items/%</a:t>
                      </a:r>
                      <a:endParaRPr lang="zh-CN" altLang="en-US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%</a:t>
                      </a:r>
                      <a:endParaRPr lang="zh-CN" altLang="en-US" sz="1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236478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Revenue</a:t>
                      </a:r>
                      <a:r>
                        <a:rPr lang="en-US" altLang="zh-CN" sz="1200" baseline="0" dirty="0" smtClean="0"/>
                        <a:t>   Growth</a:t>
                      </a:r>
                      <a:endParaRPr lang="zh-CN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51.13%</a:t>
                      </a:r>
                      <a:endParaRPr kumimoji="0" lang="zh-CN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6996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Operating Profit</a:t>
                      </a:r>
                      <a:r>
                        <a:rPr lang="en-US" altLang="zh-CN" sz="1200" baseline="0" dirty="0" smtClean="0"/>
                        <a:t>  Growth</a:t>
                      </a:r>
                      <a:endParaRPr lang="zh-CN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 smtClean="0"/>
                        <a:t>54.79%</a:t>
                      </a:r>
                      <a:endParaRPr lang="zh-CN" altLang="en-US" sz="1200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27503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 Net Profit Growth</a:t>
                      </a:r>
                      <a:endParaRPr lang="zh-CN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46.85%</a:t>
                      </a:r>
                      <a:endParaRPr kumimoji="0" lang="zh-CN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9378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 Assets Growth</a:t>
                      </a:r>
                      <a:endParaRPr lang="zh-CN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2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65.50%</a:t>
                      </a:r>
                      <a:endParaRPr kumimoji="0" lang="zh-CN" alt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97688">
                <a:tc>
                  <a:txBody>
                    <a:bodyPr/>
                    <a:lstStyle/>
                    <a:p>
                      <a:endParaRPr lang="zh-CN" altLang="en-US" sz="12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85720" y="928670"/>
            <a:ext cx="3429024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b="1" dirty="0" smtClean="0">
                <a:solidFill>
                  <a:srgbClr val="000000"/>
                </a:solidFill>
              </a:rPr>
              <a:t>Compound Growth Rate from 2007 to 2009 </a:t>
            </a:r>
            <a:endParaRPr lang="zh-CN" altLang="en-US" sz="1200" b="1" dirty="0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3929058" y="714356"/>
          <a:ext cx="5214942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85720" y="3857628"/>
            <a:ext cx="857256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         From 2007 to 2009, the revenue, Profit and Assets all increase nearly 50% each year. This increasing rate is deeply higher than normal level for manufacturing company. These figures means the company is in high-speed development path and it is a developing entity from 2007 to 2009. 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Group 120"/>
          <p:cNvGraphicFramePr>
            <a:graphicFrameLocks noGrp="1"/>
          </p:cNvGraphicFramePr>
          <p:nvPr/>
        </p:nvGraphicFramePr>
        <p:xfrm>
          <a:off x="285721" y="714356"/>
          <a:ext cx="4643469" cy="1150938"/>
        </p:xfrm>
        <a:graphic>
          <a:graphicData uri="http://schemas.openxmlformats.org/drawingml/2006/table">
            <a:tbl>
              <a:tblPr/>
              <a:tblGrid>
                <a:gridCol w="1631024"/>
                <a:gridCol w="1005028"/>
                <a:gridCol w="1005027"/>
                <a:gridCol w="1002390"/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Item/Year</a:t>
                      </a:r>
                    </a:p>
                  </a:txBody>
                  <a:tcPr marL="94330" marR="943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2007</a:t>
                      </a: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2008</a:t>
                      </a: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2009</a:t>
                      </a: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ROA</a:t>
                      </a:r>
                    </a:p>
                  </a:txBody>
                  <a:tcPr marL="94330" marR="943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17.29%</a:t>
                      </a:r>
                      <a:endParaRPr kumimoji="0" lang="zh-CN" alt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12.49%</a:t>
                      </a:r>
                      <a:endParaRPr kumimoji="0" lang="zh-CN" alt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14.24%</a:t>
                      </a: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ROE</a:t>
                      </a:r>
                    </a:p>
                  </a:txBody>
                  <a:tcPr marL="94330" marR="943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116.76%</a:t>
                      </a:r>
                      <a:endParaRPr kumimoji="0" lang="zh-CN" alt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25.73%</a:t>
                      </a:r>
                      <a:endParaRPr kumimoji="0" lang="zh-CN" alt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31.69%</a:t>
                      </a: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" name="Text Box 4"/>
          <p:cNvSpPr txBox="1">
            <a:spLocks noChangeArrowheads="1"/>
          </p:cNvSpPr>
          <p:nvPr/>
        </p:nvSpPr>
        <p:spPr bwMode="auto">
          <a:xfrm>
            <a:off x="214282" y="214290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ROA and ROE from 2007 to 2009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sp>
        <p:nvSpPr>
          <p:cNvPr id="61" name="Text Box 4"/>
          <p:cNvSpPr txBox="1">
            <a:spLocks noChangeArrowheads="1"/>
          </p:cNvSpPr>
          <p:nvPr/>
        </p:nvSpPr>
        <p:spPr bwMode="auto">
          <a:xfrm>
            <a:off x="247672" y="1857364"/>
            <a:ext cx="489583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000" dirty="0" smtClean="0">
                <a:solidFill>
                  <a:srgbClr val="000000"/>
                </a:solidFill>
              </a:rPr>
              <a:t>  </a:t>
            </a:r>
            <a:r>
              <a:rPr lang="en-US" altLang="zh-CN" sz="1000" u="sng" dirty="0" smtClean="0">
                <a:solidFill>
                  <a:srgbClr val="000000"/>
                </a:solidFill>
              </a:rPr>
              <a:t>Note: </a:t>
            </a:r>
          </a:p>
          <a:p>
            <a:pPr>
              <a:spcBef>
                <a:spcPct val="50000"/>
              </a:spcBef>
            </a:pPr>
            <a:r>
              <a:rPr lang="en-US" altLang="zh-CN" sz="1000" dirty="0" smtClean="0">
                <a:solidFill>
                  <a:srgbClr val="000000"/>
                </a:solidFill>
              </a:rPr>
              <a:t>          ROA displays the profitability of Assets in company. It shows the assets management level and efficiency.</a:t>
            </a:r>
          </a:p>
          <a:p>
            <a:pPr>
              <a:spcBef>
                <a:spcPct val="50000"/>
              </a:spcBef>
            </a:pPr>
            <a:r>
              <a:rPr lang="en-US" altLang="zh-CN" sz="1000" dirty="0" smtClean="0">
                <a:solidFill>
                  <a:srgbClr val="000000"/>
                </a:solidFill>
              </a:rPr>
              <a:t>           ROA=Net Profit/[(Beginning Assets + Ending Amount)/2]</a:t>
            </a:r>
          </a:p>
          <a:p>
            <a:pPr>
              <a:spcBef>
                <a:spcPct val="50000"/>
              </a:spcBef>
            </a:pPr>
            <a:r>
              <a:rPr lang="en-US" altLang="zh-CN" sz="1000" dirty="0" smtClean="0">
                <a:solidFill>
                  <a:srgbClr val="000000"/>
                </a:solidFill>
              </a:rPr>
              <a:t>           ROE displays the profitability of equity. It shows the equity management level.</a:t>
            </a:r>
          </a:p>
          <a:p>
            <a:pPr>
              <a:spcBef>
                <a:spcPct val="50000"/>
              </a:spcBef>
            </a:pPr>
            <a:r>
              <a:rPr lang="en-US" altLang="zh-CN" sz="1000" dirty="0" smtClean="0">
                <a:solidFill>
                  <a:srgbClr val="000000"/>
                </a:solidFill>
              </a:rPr>
              <a:t>           ROE=Net Profit/[(Beginning Equity+ Ending Equity)/2]</a:t>
            </a:r>
          </a:p>
          <a:p>
            <a:pPr>
              <a:spcBef>
                <a:spcPct val="50000"/>
              </a:spcBef>
            </a:pPr>
            <a:r>
              <a:rPr lang="en-US" altLang="zh-CN" sz="1000" dirty="0" smtClean="0">
                <a:solidFill>
                  <a:srgbClr val="000000"/>
                </a:solidFill>
              </a:rPr>
              <a:t>           The figures of ROE are from public files of </a:t>
            </a:r>
            <a:r>
              <a:rPr lang="en-US" altLang="zh-CN" sz="1000" dirty="0" err="1" smtClean="0">
                <a:solidFill>
                  <a:srgbClr val="000000"/>
                </a:solidFill>
              </a:rPr>
              <a:t>Taisheng</a:t>
            </a:r>
            <a:r>
              <a:rPr lang="en-US" altLang="zh-CN" sz="1000" dirty="0" smtClean="0">
                <a:solidFill>
                  <a:srgbClr val="000000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1000" dirty="0" smtClean="0">
                <a:solidFill>
                  <a:srgbClr val="000000"/>
                </a:solidFill>
              </a:rPr>
              <a:t>           THE figures of ROA are calculated based on public files of </a:t>
            </a:r>
            <a:r>
              <a:rPr lang="en-US" altLang="zh-CN" sz="1000" dirty="0" err="1" smtClean="0">
                <a:solidFill>
                  <a:srgbClr val="000000"/>
                </a:solidFill>
              </a:rPr>
              <a:t>Taisheng</a:t>
            </a:r>
            <a:r>
              <a:rPr lang="en-US" altLang="zh-CN" sz="1000" dirty="0" smtClean="0">
                <a:solidFill>
                  <a:srgbClr val="000000"/>
                </a:solidFill>
              </a:rPr>
              <a:t>.</a:t>
            </a:r>
          </a:p>
          <a:p>
            <a:pPr>
              <a:spcBef>
                <a:spcPct val="50000"/>
              </a:spcBef>
            </a:pPr>
            <a:endParaRPr lang="en-US" altLang="zh-CN" sz="1000" dirty="0" smtClean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1000" dirty="0">
              <a:solidFill>
                <a:srgbClr val="000000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929190" y="714356"/>
            <a:ext cx="4214810" cy="2857520"/>
            <a:chOff x="4929190" y="714356"/>
            <a:chExt cx="4214810" cy="3000396"/>
          </a:xfrm>
        </p:grpSpPr>
        <p:graphicFrame>
          <p:nvGraphicFramePr>
            <p:cNvPr id="63" name="图表 62"/>
            <p:cNvGraphicFramePr/>
            <p:nvPr/>
          </p:nvGraphicFramePr>
          <p:xfrm>
            <a:off x="4929190" y="714356"/>
            <a:ext cx="4024298" cy="3000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66" name="直接连接符 65"/>
            <p:cNvCxnSpPr/>
            <p:nvPr/>
          </p:nvCxnSpPr>
          <p:spPr>
            <a:xfrm>
              <a:off x="5143472" y="2786058"/>
              <a:ext cx="4000528" cy="1588"/>
            </a:xfrm>
            <a:prstGeom prst="line">
              <a:avLst/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67"/>
          <p:cNvSpPr txBox="1"/>
          <p:nvPr/>
        </p:nvSpPr>
        <p:spPr>
          <a:xfrm>
            <a:off x="4786314" y="2571744"/>
            <a:ext cx="642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5%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5072066" y="3429000"/>
            <a:ext cx="400052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000" dirty="0" smtClean="0">
                <a:solidFill>
                  <a:srgbClr val="000000"/>
                </a:solidFill>
              </a:rPr>
              <a:t>The ROA and ROE all exceed  the basic bank loan rate 5%. This means company could earn more profit with additive cash investment.</a:t>
            </a:r>
          </a:p>
          <a:p>
            <a:pPr>
              <a:spcBef>
                <a:spcPct val="50000"/>
              </a:spcBef>
            </a:pPr>
            <a:endParaRPr lang="en-US" altLang="zh-CN" sz="1000" dirty="0">
              <a:solidFill>
                <a:srgbClr val="000000"/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214282" y="4000504"/>
            <a:ext cx="89297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142844" y="4071942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Operating Efficiency Analysis from 2007 to 2009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graphicFrame>
        <p:nvGraphicFramePr>
          <p:cNvPr id="75" name="Group 120"/>
          <p:cNvGraphicFramePr>
            <a:graphicFrameLocks noGrp="1"/>
          </p:cNvGraphicFramePr>
          <p:nvPr/>
        </p:nvGraphicFramePr>
        <p:xfrm>
          <a:off x="285720" y="4500570"/>
          <a:ext cx="4857783" cy="1582738"/>
        </p:xfrm>
        <a:graphic>
          <a:graphicData uri="http://schemas.openxmlformats.org/drawingml/2006/table">
            <a:tbl>
              <a:tblPr/>
              <a:tblGrid>
                <a:gridCol w="1594349"/>
                <a:gridCol w="597881"/>
                <a:gridCol w="597881"/>
                <a:gridCol w="597881"/>
                <a:gridCol w="1469791"/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Item/Year</a:t>
                      </a:r>
                    </a:p>
                  </a:txBody>
                  <a:tcPr marL="94330" marR="943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2007</a:t>
                      </a: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2008</a:t>
                      </a: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2009</a:t>
                      </a: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Industry Average</a:t>
                      </a: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AR Turnover</a:t>
                      </a:r>
                    </a:p>
                  </a:txBody>
                  <a:tcPr marL="94330" marR="943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9.61</a:t>
                      </a:r>
                      <a:endParaRPr kumimoji="0" lang="zh-CN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10.52</a:t>
                      </a:r>
                      <a:endParaRPr kumimoji="0" lang="zh-CN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6.30</a:t>
                      </a:r>
                      <a:endParaRPr kumimoji="0" lang="en-US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4.32</a:t>
                      </a:r>
                      <a:endParaRPr kumimoji="0" lang="en-US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Inventory Turnover</a:t>
                      </a:r>
                    </a:p>
                  </a:txBody>
                  <a:tcPr marL="94330" marR="943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3.68</a:t>
                      </a:r>
                      <a:endParaRPr kumimoji="0" lang="zh-CN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4.02</a:t>
                      </a:r>
                      <a:endParaRPr kumimoji="0" lang="zh-CN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2.61</a:t>
                      </a:r>
                      <a:endParaRPr kumimoji="0" lang="en-US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2.84</a:t>
                      </a:r>
                      <a:endParaRPr kumimoji="0" lang="en-US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Total Asset Turnover</a:t>
                      </a:r>
                    </a:p>
                  </a:txBody>
                  <a:tcPr marL="94330" marR="9433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1.31</a:t>
                      </a:r>
                      <a:endParaRPr kumimoji="0" lang="zh-CN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1.19</a:t>
                      </a:r>
                      <a:endParaRPr kumimoji="0" lang="zh-CN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0.86</a:t>
                      </a:r>
                      <a:endParaRPr kumimoji="0" lang="en-US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0.61</a:t>
                      </a:r>
                      <a:endParaRPr kumimoji="0" lang="en-US" altLang="zh-CN" sz="11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4330" marR="943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" name="Text Box 4"/>
          <p:cNvSpPr txBox="1">
            <a:spLocks noChangeArrowheads="1"/>
          </p:cNvSpPr>
          <p:nvPr/>
        </p:nvSpPr>
        <p:spPr bwMode="auto">
          <a:xfrm>
            <a:off x="214282" y="6215082"/>
            <a:ext cx="489583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000" dirty="0" smtClean="0">
                <a:solidFill>
                  <a:srgbClr val="000000"/>
                </a:solidFill>
              </a:rPr>
              <a:t>  </a:t>
            </a:r>
            <a:r>
              <a:rPr lang="en-US" altLang="zh-CN" sz="1000" u="sng" dirty="0" smtClean="0">
                <a:solidFill>
                  <a:srgbClr val="FF0000"/>
                </a:solidFill>
              </a:rPr>
              <a:t>Note: The Figures are from public files of </a:t>
            </a:r>
            <a:r>
              <a:rPr lang="en-US" altLang="zh-CN" sz="1000" u="sng" dirty="0" err="1" smtClean="0">
                <a:solidFill>
                  <a:srgbClr val="FF0000"/>
                </a:solidFill>
              </a:rPr>
              <a:t>Taisheng</a:t>
            </a:r>
            <a:r>
              <a:rPr lang="en-US" altLang="zh-CN" sz="1000" u="sng" dirty="0" smtClean="0">
                <a:solidFill>
                  <a:srgbClr val="FF0000"/>
                </a:solidFill>
              </a:rPr>
              <a:t> (Page 205).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000" dirty="0" smtClean="0">
                <a:solidFill>
                  <a:srgbClr val="000000"/>
                </a:solidFill>
              </a:rPr>
              <a:t>          =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en-US" altLang="zh-CN" sz="1000" dirty="0">
              <a:solidFill>
                <a:srgbClr val="000000"/>
              </a:solidFill>
            </a:endParaRPr>
          </a:p>
        </p:txBody>
      </p:sp>
      <p:graphicFrame>
        <p:nvGraphicFramePr>
          <p:cNvPr id="77" name="图表 76"/>
          <p:cNvGraphicFramePr/>
          <p:nvPr/>
        </p:nvGraphicFramePr>
        <p:xfrm>
          <a:off x="5143504" y="4214818"/>
          <a:ext cx="4000496" cy="2643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342928" y="50005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Agenda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714348" y="2285992"/>
            <a:ext cx="7467600" cy="539750"/>
          </a:xfrm>
          <a:prstGeom prst="rect">
            <a:avLst/>
          </a:prstGeom>
          <a:solidFill>
            <a:srgbClr val="B9AB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Product Cost </a:t>
            </a:r>
            <a:r>
              <a:rPr lang="en-US" altLang="zh-CN" b="1" dirty="0"/>
              <a:t>Performance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714348" y="3429000"/>
            <a:ext cx="7467600" cy="5397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P/L Performance (Profit and Loss)</a:t>
            </a:r>
            <a:endParaRPr lang="en-US" altLang="zh-CN" b="1" dirty="0"/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14348" y="4603762"/>
            <a:ext cx="7467600" cy="539750"/>
          </a:xfrm>
          <a:prstGeom prst="rect">
            <a:avLst/>
          </a:prstGeom>
          <a:solidFill>
            <a:srgbClr val="B9AB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 B/S Performance (Asset , Liability and Equity)</a:t>
            </a:r>
            <a:endParaRPr lang="en-US" altLang="zh-CN" b="1" dirty="0"/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714348" y="1142984"/>
            <a:ext cx="7467600" cy="5397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Introduction Profile</a:t>
            </a:r>
            <a:endParaRPr lang="en-US" altLang="zh-CN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 Box 4"/>
          <p:cNvSpPr txBox="1">
            <a:spLocks noChangeArrowheads="1"/>
          </p:cNvSpPr>
          <p:nvPr/>
        </p:nvSpPr>
        <p:spPr bwMode="auto">
          <a:xfrm>
            <a:off x="214282" y="500042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b="1" dirty="0" smtClean="0"/>
              <a:t>Part I:Introduction Profile</a:t>
            </a:r>
            <a:endParaRPr lang="en-US" altLang="zh-CN" b="1" dirty="0"/>
          </a:p>
        </p:txBody>
      </p:sp>
      <p:sp>
        <p:nvSpPr>
          <p:cNvPr id="70" name="Text Box 4"/>
          <p:cNvSpPr txBox="1">
            <a:spLocks noChangeArrowheads="1"/>
          </p:cNvSpPr>
          <p:nvPr/>
        </p:nvSpPr>
        <p:spPr bwMode="auto">
          <a:xfrm>
            <a:off x="214282" y="1000108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b="1" dirty="0" smtClean="0"/>
              <a:t>1):Basic information of target company</a:t>
            </a:r>
            <a:endParaRPr lang="en-US" altLang="zh-CN" sz="1400" b="1" dirty="0"/>
          </a:p>
        </p:txBody>
      </p: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214282" y="1357298"/>
            <a:ext cx="871543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/>
              <a:t>    --Name : Shanghai </a:t>
            </a:r>
            <a:r>
              <a:rPr lang="en-US" altLang="zh-CN" sz="1400" dirty="0" err="1" smtClean="0"/>
              <a:t>Taisheng</a:t>
            </a:r>
            <a:r>
              <a:rPr lang="en-US" altLang="zh-CN" sz="1400" dirty="0" smtClean="0"/>
              <a:t> Wind Power Equipment Co., Ltd</a:t>
            </a:r>
          </a:p>
          <a:p>
            <a:pPr>
              <a:spcBef>
                <a:spcPct val="50000"/>
              </a:spcBef>
            </a:pPr>
            <a:r>
              <a:rPr lang="en-US" altLang="zh-CN" sz="1400" dirty="0" smtClean="0"/>
              <a:t>    --Capital : RMB90 Millions before Listed</a:t>
            </a:r>
          </a:p>
          <a:p>
            <a:pPr>
              <a:spcBef>
                <a:spcPct val="50000"/>
              </a:spcBef>
            </a:pPr>
            <a:r>
              <a:rPr lang="en-US" altLang="zh-CN" sz="1400" dirty="0" smtClean="0"/>
              <a:t>    --Chairman : Mr. Liu </a:t>
            </a:r>
            <a:r>
              <a:rPr lang="en-US" altLang="zh-CN" sz="1400" dirty="0" err="1" smtClean="0"/>
              <a:t>Zhicheng</a:t>
            </a:r>
            <a:endParaRPr lang="en-US" altLang="zh-CN" sz="1400" dirty="0" smtClean="0"/>
          </a:p>
          <a:p>
            <a:pPr>
              <a:spcBef>
                <a:spcPct val="50000"/>
              </a:spcBef>
            </a:pPr>
            <a:r>
              <a:rPr lang="en-US" altLang="zh-CN" sz="1400" dirty="0" smtClean="0"/>
              <a:t>    --Foundation Date : April 2001</a:t>
            </a:r>
          </a:p>
          <a:p>
            <a:pPr>
              <a:spcBef>
                <a:spcPct val="50000"/>
              </a:spcBef>
            </a:pPr>
            <a:r>
              <a:rPr lang="en-US" altLang="zh-CN" sz="1400" dirty="0" smtClean="0"/>
              <a:t>    --Legal Address : Shanghai China</a:t>
            </a:r>
          </a:p>
          <a:p>
            <a:pPr>
              <a:spcBef>
                <a:spcPct val="50000"/>
              </a:spcBef>
            </a:pPr>
            <a:r>
              <a:rPr lang="en-US" altLang="zh-CN" sz="1400" dirty="0" smtClean="0"/>
              <a:t>    --Website : </a:t>
            </a:r>
            <a:r>
              <a:rPr lang="en-US" altLang="zh-CN" sz="1400" dirty="0" smtClean="0">
                <a:hlinkClick r:id="rId2"/>
              </a:rPr>
              <a:t>www.shtsp.com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400" dirty="0" smtClean="0"/>
              <a:t>    --Business Scope : Wind power related products production , selling, and import and export ; Wind Power related technology research, development, and import (export); Steel structure and chemical equipments production, installation and selling;(Special products obtaining license firstly).</a:t>
            </a:r>
          </a:p>
          <a:p>
            <a:pPr>
              <a:spcBef>
                <a:spcPct val="50000"/>
              </a:spcBef>
            </a:pPr>
            <a:endParaRPr lang="en-US" altLang="zh-CN" sz="1400" dirty="0" smtClean="0"/>
          </a:p>
          <a:p>
            <a:pPr>
              <a:spcBef>
                <a:spcPct val="50000"/>
              </a:spcBef>
            </a:pPr>
            <a:endParaRPr lang="en-US" altLang="zh-CN" sz="1400" dirty="0" smtClean="0"/>
          </a:p>
          <a:p>
            <a:pPr>
              <a:spcBef>
                <a:spcPct val="50000"/>
              </a:spcBef>
            </a:pPr>
            <a:endParaRPr lang="en-US" altLang="zh-CN" sz="1400" dirty="0"/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214282" y="471488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b="1" dirty="0" smtClean="0"/>
              <a:t>2): Main Business </a:t>
            </a:r>
            <a:endParaRPr lang="en-US" altLang="zh-CN" sz="1400" b="1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85720" y="5000636"/>
            <a:ext cx="8715436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400" dirty="0" smtClean="0"/>
              <a:t>    From the public report, there is something change from 2001 to 2010. First 4-year, the </a:t>
            </a:r>
            <a:r>
              <a:rPr lang="en-US" altLang="zh-CN" sz="1400" dirty="0" err="1" smtClean="0"/>
              <a:t>Taishen</a:t>
            </a:r>
            <a:r>
              <a:rPr lang="en-US" altLang="zh-CN" sz="1400" dirty="0" smtClean="0"/>
              <a:t> plays the supplier role of spare parts of wind tower; From 2005, </a:t>
            </a:r>
            <a:r>
              <a:rPr lang="en-US" altLang="zh-CN" sz="1400" dirty="0" err="1" smtClean="0"/>
              <a:t>Taishen</a:t>
            </a:r>
            <a:r>
              <a:rPr lang="en-US" altLang="zh-CN" sz="1400" dirty="0" smtClean="0"/>
              <a:t> started the wind tower manufacture. Now, the products range are following : Specifications: 100KW,850KW,1.5MW,2MW,3MW. And, </a:t>
            </a:r>
            <a:r>
              <a:rPr lang="en-US" altLang="zh-CN" sz="1400" dirty="0" err="1" smtClean="0"/>
              <a:t>Taishen</a:t>
            </a:r>
            <a:r>
              <a:rPr lang="en-US" altLang="zh-CN" sz="1400" dirty="0" smtClean="0"/>
              <a:t> usually receive and produce the products which are 2MW or more.</a:t>
            </a:r>
          </a:p>
          <a:p>
            <a:pPr>
              <a:spcBef>
                <a:spcPct val="50000"/>
              </a:spcBef>
            </a:pPr>
            <a:endParaRPr lang="en-US" altLang="zh-CN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14282" y="42860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b="1" dirty="0" smtClean="0"/>
              <a:t>3): Organization Structure </a:t>
            </a:r>
            <a:endParaRPr lang="en-US" altLang="zh-CN" sz="1400" b="1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357158" y="928670"/>
          <a:ext cx="8572560" cy="2857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57158" y="928670"/>
            <a:ext cx="3000396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200" b="1" dirty="0" smtClean="0"/>
              <a:t>Group Listed in Capital Market </a:t>
            </a:r>
            <a:endParaRPr lang="en-US" altLang="zh-CN" sz="1200" b="1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28662" y="2285992"/>
            <a:ext cx="171451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FF0000"/>
                </a:solidFill>
              </a:rPr>
              <a:t>100% Subsidiary 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000892" y="2285992"/>
            <a:ext cx="171451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FF0000"/>
                </a:solidFill>
              </a:rPr>
              <a:t>100% Subsidiary 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786182" y="1071546"/>
            <a:ext cx="171451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200" dirty="0" smtClean="0">
                <a:solidFill>
                  <a:srgbClr val="FF0000"/>
                </a:solidFill>
              </a:rPr>
              <a:t>Holding Company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85720" y="3857628"/>
            <a:ext cx="871543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1400" dirty="0" smtClean="0"/>
              <a:t>    Holding company and subsidiary company all manufacture the wind tower equipment. They are have the same business scope in china. But they have different market purpose (different market districts)</a:t>
            </a:r>
            <a:endParaRPr lang="en-US" altLang="zh-CN" sz="140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642910" y="4429132"/>
            <a:ext cx="4286280" cy="2084030"/>
            <a:chOff x="1857356" y="4424483"/>
            <a:chExt cx="4680164" cy="2084030"/>
          </a:xfrm>
        </p:grpSpPr>
        <p:sp>
          <p:nvSpPr>
            <p:cNvPr id="16" name="AutoShape 10"/>
            <p:cNvSpPr>
              <a:spLocks noChangeArrowheads="1"/>
            </p:cNvSpPr>
            <p:nvPr/>
          </p:nvSpPr>
          <p:spPr bwMode="auto">
            <a:xfrm>
              <a:off x="1857356" y="6143644"/>
              <a:ext cx="4038382" cy="36486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A9A9A9"/>
                </a:gs>
              </a:gsLst>
              <a:lin ang="540000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r>
                <a:rPr lang="en-US" altLang="zh-CN" sz="1400" dirty="0" smtClean="0">
                  <a:ea typeface="宋体" pitchFamily="2" charset="-122"/>
                </a:rPr>
                <a:t>   </a:t>
              </a:r>
              <a:r>
                <a:rPr lang="en-US" altLang="zh-CN" sz="1400" dirty="0" err="1" smtClean="0">
                  <a:ea typeface="宋体" pitchFamily="2" charset="-122"/>
                </a:rPr>
                <a:t>Taisheng</a:t>
              </a:r>
              <a:r>
                <a:rPr lang="en-US" altLang="zh-CN" sz="1400" dirty="0" smtClean="0">
                  <a:ea typeface="宋体" pitchFamily="2" charset="-122"/>
                </a:rPr>
                <a:t>-Inner Mongolia</a:t>
              </a:r>
              <a:endParaRPr lang="zh-CN" altLang="en-US" sz="1400" dirty="0">
                <a:ea typeface="宋体" pitchFamily="2" charset="-122"/>
              </a:endParaRPr>
            </a:p>
          </p:txBody>
        </p:sp>
        <p:sp>
          <p:nvSpPr>
            <p:cNvPr id="24" name="Text Box 18"/>
            <p:cNvSpPr txBox="1">
              <a:spLocks noChangeArrowheads="1"/>
            </p:cNvSpPr>
            <p:nvPr/>
          </p:nvSpPr>
          <p:spPr bwMode="auto">
            <a:xfrm>
              <a:off x="3280438" y="4424483"/>
              <a:ext cx="3257082" cy="297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" name="Text Box 19"/>
            <p:cNvSpPr txBox="1">
              <a:spLocks noChangeArrowheads="1"/>
            </p:cNvSpPr>
            <p:nvPr/>
          </p:nvSpPr>
          <p:spPr bwMode="auto">
            <a:xfrm>
              <a:off x="3280438" y="4959957"/>
              <a:ext cx="3257082" cy="297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5721" y="5000636"/>
            <a:ext cx="4071965" cy="1611403"/>
            <a:chOff x="1500166" y="5000636"/>
            <a:chExt cx="4392613" cy="1611403"/>
          </a:xfrm>
        </p:grpSpPr>
        <p:sp>
          <p:nvSpPr>
            <p:cNvPr id="12" name="AutoShape 6"/>
            <p:cNvSpPr>
              <a:spLocks noChangeArrowheads="1"/>
            </p:cNvSpPr>
            <p:nvPr/>
          </p:nvSpPr>
          <p:spPr bwMode="auto">
            <a:xfrm>
              <a:off x="1854397" y="5095901"/>
              <a:ext cx="4038382" cy="36549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A9A9A9"/>
                </a:gs>
              </a:gsLst>
              <a:lin ang="540000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r>
                <a:rPr lang="en-US" altLang="zh-CN" sz="1400" dirty="0" smtClean="0">
                  <a:ea typeface="宋体" pitchFamily="2" charset="-122"/>
                </a:rPr>
                <a:t>   </a:t>
              </a:r>
              <a:r>
                <a:rPr lang="en-US" altLang="zh-CN" sz="1400" dirty="0" err="1" smtClean="0">
                  <a:ea typeface="宋体" pitchFamily="2" charset="-122"/>
                </a:rPr>
                <a:t>Taisheng</a:t>
              </a:r>
              <a:r>
                <a:rPr lang="en-US" altLang="zh-CN" sz="1400" dirty="0" smtClean="0">
                  <a:ea typeface="宋体" pitchFamily="2" charset="-122"/>
                </a:rPr>
                <a:t>-Shanghai</a:t>
              </a:r>
              <a:endParaRPr lang="zh-CN" altLang="en-US" sz="1400" dirty="0">
                <a:ea typeface="宋体" pitchFamily="2" charset="-122"/>
              </a:endParaRPr>
            </a:p>
          </p:txBody>
        </p:sp>
        <p:sp>
          <p:nvSpPr>
            <p:cNvPr id="13" name="AutoShape 7"/>
            <p:cNvSpPr>
              <a:spLocks noChangeArrowheads="1"/>
            </p:cNvSpPr>
            <p:nvPr/>
          </p:nvSpPr>
          <p:spPr bwMode="auto">
            <a:xfrm>
              <a:off x="1500166" y="5000636"/>
              <a:ext cx="637922" cy="548549"/>
            </a:xfrm>
            <a:prstGeom prst="diamond">
              <a:avLst/>
            </a:prstGeom>
            <a:solidFill>
              <a:srgbClr val="969696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1854397" y="5627638"/>
              <a:ext cx="4038382" cy="36486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A9A9A9"/>
                </a:gs>
              </a:gsLst>
              <a:lin ang="5400000" scaled="1"/>
            </a:gra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r>
                <a:rPr lang="en-US" altLang="zh-CN" sz="1400" dirty="0" smtClean="0">
                  <a:ea typeface="宋体" pitchFamily="2" charset="-122"/>
                </a:rPr>
                <a:t>   </a:t>
              </a:r>
              <a:r>
                <a:rPr lang="en-US" altLang="zh-CN" sz="1400" dirty="0" err="1" smtClean="0">
                  <a:ea typeface="宋体" pitchFamily="2" charset="-122"/>
                </a:rPr>
                <a:t>Taisheng-Dongtai</a:t>
              </a:r>
              <a:endParaRPr lang="zh-CN" altLang="en-US" sz="1400" dirty="0">
                <a:ea typeface="宋体" pitchFamily="2" charset="-122"/>
              </a:endParaRPr>
            </a:p>
          </p:txBody>
        </p:sp>
        <p:sp>
          <p:nvSpPr>
            <p:cNvPr id="15" name="AutoShape 9"/>
            <p:cNvSpPr>
              <a:spLocks noChangeArrowheads="1"/>
            </p:cNvSpPr>
            <p:nvPr/>
          </p:nvSpPr>
          <p:spPr bwMode="auto">
            <a:xfrm>
              <a:off x="1500166" y="5532374"/>
              <a:ext cx="637922" cy="547927"/>
            </a:xfrm>
            <a:prstGeom prst="diamond">
              <a:avLst/>
            </a:prstGeom>
            <a:solidFill>
              <a:srgbClr val="C0C0C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" name="AutoShape 11"/>
            <p:cNvSpPr>
              <a:spLocks noChangeArrowheads="1"/>
            </p:cNvSpPr>
            <p:nvPr/>
          </p:nvSpPr>
          <p:spPr bwMode="auto">
            <a:xfrm>
              <a:off x="1500166" y="6064112"/>
              <a:ext cx="637922" cy="547927"/>
            </a:xfrm>
            <a:prstGeom prst="diamond">
              <a:avLst/>
            </a:prstGeom>
            <a:solidFill>
              <a:srgbClr val="969696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1649679" y="5145712"/>
              <a:ext cx="356531" cy="3088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000" b="1">
                  <a:ea typeface="宋体" pitchFamily="2" charset="-122"/>
                </a:rPr>
                <a:t>1</a:t>
              </a:r>
              <a:endParaRPr lang="en-US" altLang="zh-CN" sz="2000">
                <a:ea typeface="宋体" pitchFamily="2" charset="-122"/>
              </a:endParaRPr>
            </a:p>
          </p:txBody>
        </p: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1672681" y="5663129"/>
              <a:ext cx="356531" cy="3088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000" b="1">
                  <a:ea typeface="宋体" pitchFamily="2" charset="-122"/>
                </a:rPr>
                <a:t>2</a:t>
              </a:r>
              <a:endParaRPr lang="en-US" altLang="zh-CN" sz="2000">
                <a:ea typeface="宋体" pitchFamily="2" charset="-122"/>
              </a:endParaRPr>
            </a:p>
          </p:txBody>
        </p:sp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1672681" y="6199225"/>
              <a:ext cx="356531" cy="3088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2000" b="1">
                  <a:ea typeface="宋体" pitchFamily="2" charset="-122"/>
                </a:rPr>
                <a:t>3</a:t>
              </a:r>
              <a:endParaRPr lang="en-US" altLang="zh-CN" sz="2000">
                <a:ea typeface="宋体" pitchFamily="2" charset="-122"/>
              </a:endParaRPr>
            </a:p>
          </p:txBody>
        </p:sp>
        <p:sp>
          <p:nvSpPr>
            <p:cNvPr id="26" name="Text Box 20"/>
            <p:cNvSpPr txBox="1">
              <a:spLocks noChangeArrowheads="1"/>
            </p:cNvSpPr>
            <p:nvPr/>
          </p:nvSpPr>
          <p:spPr bwMode="auto">
            <a:xfrm>
              <a:off x="2224729" y="6201093"/>
              <a:ext cx="3257082" cy="297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 dirty="0">
                <a:ea typeface="宋体" pitchFamily="2" charset="-122"/>
              </a:endParaRPr>
            </a:p>
          </p:txBody>
        </p:sp>
      </p:grpSp>
      <p:sp>
        <p:nvSpPr>
          <p:cNvPr id="31" name="流程图: 可选过程 30"/>
          <p:cNvSpPr/>
          <p:nvPr/>
        </p:nvSpPr>
        <p:spPr>
          <a:xfrm>
            <a:off x="5000628" y="5143512"/>
            <a:ext cx="3929090" cy="285752"/>
          </a:xfrm>
          <a:prstGeom prst="flowChartAlternateProcess">
            <a:avLst/>
          </a:prstGeom>
          <a:solidFill>
            <a:srgbClr val="B9AB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/>
              <a:t>Land wind tower-East China District</a:t>
            </a:r>
            <a:endParaRPr lang="zh-CN" altLang="en-US" sz="1200" dirty="0"/>
          </a:p>
        </p:txBody>
      </p:sp>
      <p:sp>
        <p:nvSpPr>
          <p:cNvPr id="32" name="流程图: 可选过程 31"/>
          <p:cNvSpPr/>
          <p:nvPr/>
        </p:nvSpPr>
        <p:spPr>
          <a:xfrm>
            <a:off x="5000628" y="5643578"/>
            <a:ext cx="3929090" cy="285752"/>
          </a:xfrm>
          <a:prstGeom prst="flowChartAlternateProcess">
            <a:avLst/>
          </a:prstGeom>
          <a:solidFill>
            <a:srgbClr val="B9AB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/>
              <a:t>Sea Wind Tower-China Coastal District</a:t>
            </a:r>
            <a:endParaRPr lang="zh-CN" altLang="en-US" sz="1200" dirty="0"/>
          </a:p>
        </p:txBody>
      </p:sp>
      <p:sp>
        <p:nvSpPr>
          <p:cNvPr id="33" name="流程图: 可选过程 32"/>
          <p:cNvSpPr/>
          <p:nvPr/>
        </p:nvSpPr>
        <p:spPr>
          <a:xfrm>
            <a:off x="5000628" y="6215082"/>
            <a:ext cx="3929090" cy="285752"/>
          </a:xfrm>
          <a:prstGeom prst="flowChartAlternateProcess">
            <a:avLst/>
          </a:prstGeom>
          <a:solidFill>
            <a:srgbClr val="B9AB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 smtClean="0"/>
              <a:t>Land Wind Tower- West China District</a:t>
            </a:r>
            <a:endParaRPr lang="zh-CN" altLang="en-US" sz="1200" dirty="0"/>
          </a:p>
        </p:txBody>
      </p:sp>
      <p:cxnSp>
        <p:nvCxnSpPr>
          <p:cNvPr id="35" name="直接箭头连接符 34"/>
          <p:cNvCxnSpPr/>
          <p:nvPr/>
        </p:nvCxnSpPr>
        <p:spPr>
          <a:xfrm>
            <a:off x="4429124" y="5286388"/>
            <a:ext cx="428628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4429124" y="5784866"/>
            <a:ext cx="428628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>
            <a:off x="4429124" y="6356370"/>
            <a:ext cx="428628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342928" y="50005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Agenda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714348" y="2285992"/>
            <a:ext cx="7467600" cy="5397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Product Cost </a:t>
            </a:r>
            <a:r>
              <a:rPr lang="en-US" altLang="zh-CN" b="1" dirty="0"/>
              <a:t>Performance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714348" y="3429000"/>
            <a:ext cx="7467600" cy="5397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P/L Performance (Profit and Loss)</a:t>
            </a:r>
            <a:endParaRPr lang="en-US" altLang="zh-CN" b="1" dirty="0"/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14348" y="4603762"/>
            <a:ext cx="7467600" cy="539750"/>
          </a:xfrm>
          <a:prstGeom prst="rect">
            <a:avLst/>
          </a:prstGeom>
          <a:solidFill>
            <a:srgbClr val="B9AB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 B/S Performance (Asset , Liability and Equity)</a:t>
            </a:r>
            <a:endParaRPr lang="en-US" altLang="zh-CN" b="1" dirty="0"/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714348" y="1142984"/>
            <a:ext cx="7467600" cy="539750"/>
          </a:xfrm>
          <a:prstGeom prst="rect">
            <a:avLst/>
          </a:prstGeom>
          <a:solidFill>
            <a:srgbClr val="B9AB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Introduction Profile</a:t>
            </a:r>
            <a:endParaRPr lang="en-US" altLang="zh-CN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15" name="직선 연결선 65"/>
          <p:cNvCxnSpPr>
            <a:cxnSpLocks noChangeShapeType="1"/>
          </p:cNvCxnSpPr>
          <p:nvPr/>
        </p:nvCxnSpPr>
        <p:spPr bwMode="auto">
          <a:xfrm rot="5400000">
            <a:off x="8621285" y="6076157"/>
            <a:ext cx="541337" cy="0"/>
          </a:xfrm>
          <a:prstGeom prst="line">
            <a:avLst/>
          </a:prstGeom>
          <a:noFill/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</p:spPr>
      </p:cxn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4282" y="285728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chemeClr val="bg2"/>
                </a:solidFill>
              </a:rPr>
              <a:t>Part II : Product Cost Performance</a:t>
            </a:r>
            <a:endParaRPr lang="en-US" altLang="zh-CN" b="1" dirty="0">
              <a:solidFill>
                <a:schemeClr val="bg2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14282" y="78579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chemeClr val="bg2"/>
                </a:solidFill>
              </a:rPr>
              <a:t>1) : COGS Portion _ COGS/Sales Revenue</a:t>
            </a:r>
            <a:endParaRPr lang="en-US" altLang="zh-CN" sz="1400" dirty="0">
              <a:solidFill>
                <a:schemeClr val="bg2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2844" y="400050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chemeClr val="bg2"/>
                </a:solidFill>
              </a:rPr>
              <a:t>2) : COGS Structure _ Components</a:t>
            </a:r>
            <a:endParaRPr lang="en-US" altLang="zh-CN" sz="1400" dirty="0">
              <a:solidFill>
                <a:schemeClr val="bg2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23528" y="1214422"/>
          <a:ext cx="5357849" cy="26751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869954"/>
                <a:gridCol w="847305"/>
                <a:gridCol w="824284"/>
                <a:gridCol w="824284"/>
                <a:gridCol w="961665"/>
                <a:gridCol w="1030357"/>
              </a:tblGrid>
              <a:tr h="467841">
                <a:tc>
                  <a:txBody>
                    <a:bodyPr/>
                    <a:lstStyle/>
                    <a:p>
                      <a:r>
                        <a:rPr lang="en-US" altLang="zh-CN" sz="1100" dirty="0" err="1" smtClean="0"/>
                        <a:t>Taishen</a:t>
                      </a:r>
                      <a:r>
                        <a:rPr lang="en-US" altLang="zh-CN" sz="1100" dirty="0" smtClean="0"/>
                        <a:t> 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2007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2010(Jan. ~ Sep.)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A Corporate</a:t>
                      </a:r>
                      <a:endParaRPr lang="zh-CN" altLang="en-US" sz="1100" dirty="0"/>
                    </a:p>
                  </a:txBody>
                  <a:tcPr/>
                </a:tc>
              </a:tr>
              <a:tr h="410767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Revenue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220,530</a:t>
                      </a:r>
                      <a:endParaRPr kumimoji="0" lang="zh-CN" altLang="en-US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462,181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503,688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396,485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</a:tr>
              <a:tr h="410767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COGS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162,469</a:t>
                      </a:r>
                      <a:endParaRPr kumimoji="0" lang="zh-CN" altLang="en-US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356,259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354,277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248,576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</a:tr>
              <a:tr h="410767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Gross</a:t>
                      </a:r>
                      <a:r>
                        <a:rPr lang="en-US" altLang="zh-CN" sz="1100" baseline="0" dirty="0" smtClean="0"/>
                        <a:t> Profit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58,061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105,922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149,411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147,909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</a:tr>
              <a:tr h="532295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COGS/Revenue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74%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77%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70%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63%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80.8%</a:t>
                      </a:r>
                      <a:endParaRPr lang="zh-CN" altLang="en-US" sz="1100" dirty="0"/>
                    </a:p>
                  </a:txBody>
                  <a:tcPr/>
                </a:tc>
              </a:tr>
              <a:tr h="410767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G.</a:t>
                      </a:r>
                      <a:r>
                        <a:rPr lang="en-US" altLang="zh-CN" sz="1100" baseline="0" dirty="0" smtClean="0"/>
                        <a:t> </a:t>
                      </a:r>
                      <a:r>
                        <a:rPr lang="en-US" altLang="zh-CN" sz="1100" dirty="0" smtClean="0"/>
                        <a:t>Profit Ratio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26%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23%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30%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37%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19.2%</a:t>
                      </a:r>
                      <a:endParaRPr lang="zh-CN" alt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429124" y="896763"/>
            <a:ext cx="10715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FF0000"/>
                </a:solidFill>
              </a:rPr>
              <a:t>Unit:RMB’000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5214942" y="785794"/>
          <a:ext cx="4357718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5214942" y="2428868"/>
          <a:ext cx="4143404" cy="1500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23528" y="4357696"/>
          <a:ext cx="5400599" cy="170014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157737"/>
                <a:gridCol w="849009"/>
                <a:gridCol w="928365"/>
                <a:gridCol w="1232744"/>
                <a:gridCol w="1232744"/>
              </a:tblGrid>
              <a:tr h="467841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Structure Status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2010(Jan. ~ Sep.)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A Corporate</a:t>
                      </a:r>
                      <a:endParaRPr lang="zh-CN" altLang="en-US" sz="1100" dirty="0"/>
                    </a:p>
                  </a:txBody>
                  <a:tcPr/>
                </a:tc>
              </a:tr>
              <a:tr h="410767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Steel</a:t>
                      </a:r>
                      <a:r>
                        <a:rPr lang="en-US" altLang="zh-CN" sz="1100" baseline="0" dirty="0" smtClean="0"/>
                        <a:t> /Total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64.18%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68.97%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57.74%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52.41%</a:t>
                      </a:r>
                      <a:endParaRPr lang="zh-CN" altLang="en-US" sz="1100" dirty="0"/>
                    </a:p>
                  </a:txBody>
                  <a:tcPr/>
                </a:tc>
              </a:tr>
              <a:tr h="410767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Others/Total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35.82%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31.03%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42.26%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47.59%</a:t>
                      </a:r>
                      <a:endParaRPr lang="zh-CN" altLang="en-US" sz="1100" dirty="0"/>
                    </a:p>
                  </a:txBody>
                  <a:tcPr/>
                </a:tc>
              </a:tr>
              <a:tr h="410767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Total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100%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100%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100%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100%</a:t>
                      </a:r>
                      <a:endParaRPr lang="zh-CN" altLang="en-US" sz="11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图表 10"/>
          <p:cNvGraphicFramePr/>
          <p:nvPr/>
        </p:nvGraphicFramePr>
        <p:xfrm>
          <a:off x="5000628" y="3857628"/>
          <a:ext cx="464347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342928" y="50005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Agenda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714348" y="2285992"/>
            <a:ext cx="7467600" cy="539750"/>
          </a:xfrm>
          <a:prstGeom prst="rect">
            <a:avLst/>
          </a:prstGeom>
          <a:solidFill>
            <a:srgbClr val="B9AB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Product Cost </a:t>
            </a:r>
            <a:r>
              <a:rPr lang="en-US" altLang="zh-CN" b="1" dirty="0"/>
              <a:t>Performance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714348" y="3429000"/>
            <a:ext cx="7467600" cy="5397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P/L Performance (Profit and Loss)</a:t>
            </a:r>
            <a:endParaRPr lang="en-US" altLang="zh-CN" b="1" dirty="0"/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14348" y="4603762"/>
            <a:ext cx="7467600" cy="539750"/>
          </a:xfrm>
          <a:prstGeom prst="rect">
            <a:avLst/>
          </a:prstGeom>
          <a:solidFill>
            <a:srgbClr val="B9AB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 B/S Performance (Asset , Liability and Equity)</a:t>
            </a:r>
            <a:endParaRPr lang="en-US" altLang="zh-CN" b="1" dirty="0"/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714348" y="1142984"/>
            <a:ext cx="7467600" cy="539750"/>
          </a:xfrm>
          <a:prstGeom prst="rect">
            <a:avLst/>
          </a:prstGeom>
          <a:solidFill>
            <a:srgbClr val="B9AB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/>
              <a:t>Introduction Profile</a:t>
            </a:r>
            <a:endParaRPr lang="en-US" altLang="zh-CN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14282" y="7141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00"/>
                </a:solidFill>
              </a:rPr>
              <a:t>Part III : P/L Performance (Profit and Loss)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4282" y="42860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1) : Revenue (Sales) Status _ Products 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85720" y="785794"/>
          <a:ext cx="8572562" cy="302643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97442"/>
                <a:gridCol w="1206009"/>
                <a:gridCol w="1206009"/>
                <a:gridCol w="1206009"/>
                <a:gridCol w="1206009"/>
                <a:gridCol w="1175542"/>
                <a:gridCol w="1175542"/>
              </a:tblGrid>
              <a:tr h="330346">
                <a:tc>
                  <a:txBody>
                    <a:bodyPr/>
                    <a:lstStyle/>
                    <a:p>
                      <a:r>
                        <a:rPr lang="en-US" altLang="zh-CN" sz="1000" dirty="0" err="1" smtClean="0"/>
                        <a:t>Taishen</a:t>
                      </a:r>
                      <a:r>
                        <a:rPr lang="en-US" altLang="zh-CN" sz="1000" dirty="0" smtClean="0"/>
                        <a:t> g/Classification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2007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2007(%)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2008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2008(%)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2009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2009(%0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233467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Operating</a:t>
                      </a:r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22832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--Wind</a:t>
                      </a:r>
                      <a:r>
                        <a:rPr lang="en-US" altLang="zh-CN" sz="1000" baseline="0" dirty="0" smtClean="0"/>
                        <a:t> Tower (Foundation)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152,895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69.33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400,176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86.58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492,700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97.82</a:t>
                      </a:r>
                      <a:endParaRPr lang="zh-CN" altLang="en-US" sz="1000" dirty="0"/>
                    </a:p>
                  </a:txBody>
                  <a:tcPr/>
                </a:tc>
              </a:tr>
              <a:tr h="290045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--Flange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66,996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30.38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58,404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12.64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1,816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0.36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90045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--Other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0.04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1,797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0.39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239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0.05</a:t>
                      </a:r>
                      <a:endParaRPr lang="zh-CN" altLang="en-US" sz="1000" dirty="0"/>
                    </a:p>
                  </a:txBody>
                  <a:tcPr/>
                </a:tc>
              </a:tr>
              <a:tr h="296045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 Subtotal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219,983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99.75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460,377</a:t>
                      </a:r>
                      <a:endParaRPr lang="zh-CN" altLang="en-US" sz="100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99.61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494,755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98.23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24606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Non-operating</a:t>
                      </a:r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290045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--Other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547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1,804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0.39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8,933</a:t>
                      </a:r>
                      <a:endParaRPr lang="zh-CN" alt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1.77</a:t>
                      </a:r>
                      <a:endParaRPr lang="zh-CN" altLang="en-US" sz="1000" b="0" dirty="0"/>
                    </a:p>
                  </a:txBody>
                  <a:tcPr/>
                </a:tc>
              </a:tr>
              <a:tr h="290045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Subtotal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547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1,804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0.39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8,933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1.77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0045">
                <a:tc>
                  <a:txBody>
                    <a:bodyPr/>
                    <a:lstStyle/>
                    <a:p>
                      <a:r>
                        <a:rPr lang="en-US" altLang="zh-CN" sz="1000" b="1" dirty="0" smtClean="0"/>
                        <a:t>Total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220,530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/>
                        <a:t>100.00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462,181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/>
                        <a:t>100.00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503,688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/>
                        <a:t>100.00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72396" y="357166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85720" y="4000504"/>
          <a:ext cx="8572562" cy="273309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97442"/>
                <a:gridCol w="1206009"/>
                <a:gridCol w="1206009"/>
                <a:gridCol w="1206009"/>
                <a:gridCol w="1206009"/>
                <a:gridCol w="1175542"/>
                <a:gridCol w="1175542"/>
              </a:tblGrid>
              <a:tr h="310619">
                <a:tc>
                  <a:txBody>
                    <a:bodyPr/>
                    <a:lstStyle/>
                    <a:p>
                      <a:r>
                        <a:rPr lang="en-US" altLang="zh-CN" sz="1000" dirty="0" err="1" smtClean="0"/>
                        <a:t>Taishen</a:t>
                      </a:r>
                      <a:r>
                        <a:rPr lang="en-US" altLang="zh-CN" sz="1000" dirty="0" smtClean="0"/>
                        <a:t> g/Classification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2007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2007(%)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2008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2008(%)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2009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2009(%0</a:t>
                      </a:r>
                      <a:endParaRPr lang="zh-CN" altLang="en-US" sz="1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227631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Operating</a:t>
                      </a:r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566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/>
                        <a:t>Operating</a:t>
                      </a:r>
                      <a:endParaRPr lang="zh-CN" altLang="en-US" sz="1000" dirty="0" smtClean="0"/>
                    </a:p>
                    <a:p>
                      <a:r>
                        <a:rPr lang="en-US" altLang="zh-CN" sz="1000" dirty="0" smtClean="0"/>
                        <a:t>--Wind</a:t>
                      </a:r>
                      <a:r>
                        <a:rPr lang="en-US" altLang="zh-CN" sz="1000" baseline="0" dirty="0" smtClean="0"/>
                        <a:t> Tower 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152,895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400,176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100%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492,700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100%</a:t>
                      </a:r>
                      <a:endParaRPr lang="zh-CN" altLang="en-US" sz="1000" dirty="0"/>
                    </a:p>
                  </a:txBody>
                  <a:tcPr/>
                </a:tc>
              </a:tr>
              <a:tr h="282796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----3MW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0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63,347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12.86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2796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----2MW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118,583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77.56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192,148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48.02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114,098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23.16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2796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----1.5MW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24,290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15.89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140,563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35.13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270,981</a:t>
                      </a:r>
                      <a:endParaRPr kumimoji="0" lang="zh-CN" alt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55.00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2796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----0.85MW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8,974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5.87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62,274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15.56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10,585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2.15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2796">
                <a:tc>
                  <a:txBody>
                    <a:bodyPr/>
                    <a:lstStyle/>
                    <a:p>
                      <a:r>
                        <a:rPr lang="en-US" altLang="zh-CN" sz="1000" dirty="0" smtClean="0"/>
                        <a:t>----0.10MW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2,490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0.62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16,849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3.42</a:t>
                      </a:r>
                      <a:endParaRPr lang="zh-CN" altLang="en-US" sz="10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82796">
                <a:tc>
                  <a:txBody>
                    <a:bodyPr/>
                    <a:lstStyle/>
                    <a:p>
                      <a:r>
                        <a:rPr lang="en-US" altLang="zh-CN" sz="1000" b="1" dirty="0" smtClean="0"/>
                        <a:t>Foundation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1,048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0.68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2,702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0.68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16,840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3.42</a:t>
                      </a:r>
                      <a:endParaRPr lang="zh-CN" altLang="en-US" sz="1000" b="1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72396" y="3786190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14282" y="285728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solidFill>
                  <a:srgbClr val="000000"/>
                </a:solidFill>
              </a:rPr>
              <a:t>Part III : P/L Performance (Profit and Loss)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4282" y="785794"/>
            <a:ext cx="7467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1400" dirty="0" smtClean="0">
                <a:solidFill>
                  <a:srgbClr val="000000"/>
                </a:solidFill>
              </a:rPr>
              <a:t>2) :Revenue (Sales) Status _ Market </a:t>
            </a:r>
            <a:endParaRPr lang="en-US" altLang="zh-CN" sz="1400" dirty="0">
              <a:solidFill>
                <a:srgbClr val="00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85720" y="1337461"/>
          <a:ext cx="8572561" cy="263112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460510"/>
                <a:gridCol w="1016007"/>
                <a:gridCol w="1016007"/>
                <a:gridCol w="1079507"/>
                <a:gridCol w="1016007"/>
                <a:gridCol w="1079507"/>
                <a:gridCol w="952508"/>
                <a:gridCol w="952508"/>
              </a:tblGrid>
              <a:tr h="513901">
                <a:tc>
                  <a:txBody>
                    <a:bodyPr/>
                    <a:lstStyle/>
                    <a:p>
                      <a:r>
                        <a:rPr lang="en-US" altLang="zh-CN" sz="1100" dirty="0" err="1" smtClean="0"/>
                        <a:t>Taishen</a:t>
                      </a:r>
                      <a:r>
                        <a:rPr lang="en-US" altLang="zh-CN" sz="1100" dirty="0" smtClean="0"/>
                        <a:t> g/Classification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2007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2007(%)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2008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2008(%)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2009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2009(%0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A(%)</a:t>
                      </a:r>
                      <a:endParaRPr lang="zh-CN" altLang="en-US" sz="11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63192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Domestic _ China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02213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--China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199,989</a:t>
                      </a:r>
                      <a:endParaRPr kumimoji="0" lang="zh-CN" altLang="en-US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90.69</a:t>
                      </a:r>
                      <a:endParaRPr kumimoji="0" lang="zh-CN" altLang="en-US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459,479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99.42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383,317</a:t>
                      </a:r>
                      <a:endParaRPr kumimoji="0" lang="zh-CN" altLang="en-US" sz="11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76.10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5%</a:t>
                      </a:r>
                      <a:endParaRPr lang="zh-CN" altLang="en-US" sz="1100" dirty="0"/>
                    </a:p>
                  </a:txBody>
                  <a:tcPr/>
                </a:tc>
              </a:tr>
              <a:tr h="349407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Overseas</a:t>
                      </a:r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451208">
                <a:tc>
                  <a:txBody>
                    <a:bodyPr/>
                    <a:lstStyle/>
                    <a:p>
                      <a:r>
                        <a:rPr lang="en-US" altLang="zh-CN" sz="1100" dirty="0" smtClean="0"/>
                        <a:t>--Overseas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20,541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9.31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2,702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0.58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120,371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23.90</a:t>
                      </a:r>
                      <a:endParaRPr lang="zh-CN" altLang="en-US" sz="1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95%</a:t>
                      </a:r>
                      <a:endParaRPr lang="zh-CN" altLang="en-US" sz="1100" b="0" dirty="0"/>
                    </a:p>
                  </a:txBody>
                  <a:tcPr/>
                </a:tc>
              </a:tr>
              <a:tr h="451208"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Total</a:t>
                      </a:r>
                      <a:endParaRPr lang="zh-CN" altLang="en-US" sz="11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220,530</a:t>
                      </a:r>
                      <a:endParaRPr lang="zh-CN" altLang="en-US" sz="11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100.00</a:t>
                      </a:r>
                      <a:endParaRPr lang="zh-CN" altLang="en-US" sz="11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462,181</a:t>
                      </a:r>
                      <a:endParaRPr lang="zh-CN" altLang="en-US" sz="11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100.00</a:t>
                      </a:r>
                      <a:endParaRPr lang="zh-CN" altLang="en-US" sz="11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1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503,688</a:t>
                      </a:r>
                      <a:endParaRPr lang="zh-CN" altLang="en-US" sz="11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1" dirty="0" smtClean="0"/>
                        <a:t>100.00</a:t>
                      </a:r>
                      <a:endParaRPr lang="zh-CN" altLang="en-US" sz="11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b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72396" y="865985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Unit: RMB’000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214282" y="4214794"/>
          <a:ext cx="8715436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PBU IP Template">
  <a:themeElements>
    <a:clrScheme name="顶峰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E_PowerPoint_Template">
      <a:majorFont>
        <a:latin typeface="Verdana"/>
        <a:ea typeface="ヒラギノ角ゴ Pro W3"/>
        <a:cs typeface=""/>
      </a:majorFont>
      <a:minorFont>
        <a:latin typeface="Verdana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  <a:effectLst/>
      </a:spPr>
      <a:bodyPr wrap="none" lIns="0" tIns="0" rIns="0" bIns="0" anchor="ctr"/>
      <a:lstStyle>
        <a:defPPr algn="ctr" fontAlgn="auto">
          <a:spcBef>
            <a:spcPts val="0"/>
          </a:spcBef>
          <a:spcAft>
            <a:spcPts val="0"/>
          </a:spcAft>
          <a:defRPr sz="1000" b="1" dirty="0" smtClean="0">
            <a:latin typeface="+mj-ea"/>
            <a:ea typeface="+mj-ea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ヒラギノ角ゴ Pro W3" pitchFamily="1" charset="-128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eaLnBrk="1" fontAlgn="auto" latinLnBrk="1" hangingPunct="1">
          <a:spcBef>
            <a:spcPts val="0"/>
          </a:spcBef>
          <a:spcAft>
            <a:spcPts val="0"/>
          </a:spcAft>
          <a:defRPr kern="0" dirty="0">
            <a:latin typeface="+mj-lt"/>
            <a:ea typeface="+mj-ea"/>
            <a:cs typeface="+mj-cs"/>
          </a:defRPr>
        </a:defPPr>
      </a:lstStyle>
    </a:txDef>
  </a:objectDefaults>
  <a:extraClrSchemeLst>
    <a:extraClrScheme>
      <a:clrScheme name="GE_PowerPoint_Template 1">
        <a:dk1>
          <a:srgbClr val="003366"/>
        </a:dk1>
        <a:lt1>
          <a:srgbClr val="B2B2B2"/>
        </a:lt1>
        <a:dk2>
          <a:srgbClr val="FFFFFF"/>
        </a:dk2>
        <a:lt2>
          <a:srgbClr val="660099"/>
        </a:lt2>
        <a:accent1>
          <a:srgbClr val="33CC33"/>
        </a:accent1>
        <a:accent2>
          <a:srgbClr val="CC0033"/>
        </a:accent2>
        <a:accent3>
          <a:srgbClr val="D5D5D5"/>
        </a:accent3>
        <a:accent4>
          <a:srgbClr val="002A56"/>
        </a:accent4>
        <a:accent5>
          <a:srgbClr val="ADE2AD"/>
        </a:accent5>
        <a:accent6>
          <a:srgbClr val="B9002D"/>
        </a:accent6>
        <a:hlink>
          <a:srgbClr val="FFCC33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聚合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2567</TotalTime>
  <Words>1809</Words>
  <Application>Microsoft Office PowerPoint</Application>
  <PresentationFormat>全屏显示(4:3)</PresentationFormat>
  <Paragraphs>638</Paragraphs>
  <Slides>19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1_PBU IP Template</vt:lpstr>
      <vt:lpstr>디자인 사용자 지정</vt:lpstr>
      <vt:lpstr>聚合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곽인욱</dc:creator>
  <cp:lastModifiedBy>cswinduser</cp:lastModifiedBy>
  <cp:revision>279</cp:revision>
  <dcterms:created xsi:type="dcterms:W3CDTF">2010-03-23T05:34:35Z</dcterms:created>
  <dcterms:modified xsi:type="dcterms:W3CDTF">2011-05-24T09:00:17Z</dcterms:modified>
</cp:coreProperties>
</file>